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56" r:id="rId2"/>
    <p:sldId id="258" r:id="rId3"/>
    <p:sldId id="259" r:id="rId4"/>
    <p:sldId id="262" r:id="rId5"/>
    <p:sldId id="263" r:id="rId6"/>
    <p:sldId id="268" r:id="rId7"/>
    <p:sldId id="265" r:id="rId8"/>
    <p:sldId id="266" r:id="rId9"/>
    <p:sldId id="25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1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3D3" qsCatId="3D" csTypeId="urn:microsoft.com/office/officeart/2005/8/colors/accent1_2" csCatId="accent1" phldr="1"/>
      <dgm:spPr/>
      <dgm:t>
        <a:bodyPr/>
        <a:lstStyle/>
        <a:p>
          <a:endParaRPr lang="en-US"/>
        </a:p>
      </dgm:t>
    </dgm:pt>
    <dgm:pt modelId="{75036340-5C0D-4F45-BD3E-9FD9C9E0D91E}">
      <dgm:prSet custT="1"/>
      <dgm:spPr/>
      <dgm:t>
        <a:bodyPr/>
        <a:lstStyle/>
        <a:p>
          <a:r>
            <a:rPr lang="en-US" sz="1400" b="1" dirty="0" smtClean="0"/>
            <a:t>Science -</a:t>
          </a:r>
          <a:r>
            <a:rPr lang="en-US" sz="1400" dirty="0" smtClean="0"/>
            <a:t> </a:t>
          </a:r>
          <a:r>
            <a:rPr lang="en-US" sz="1400" dirty="0" smtClean="0">
              <a:solidFill>
                <a:srgbClr val="EEAC77"/>
              </a:solidFill>
            </a:rPr>
            <a:t>provides foundation for policy issue. Necessary research is conducted. Science and data are presented and/or published.</a:t>
          </a:r>
          <a:endParaRPr lang="en-US" sz="1400" dirty="0">
            <a:solidFill>
              <a:srgbClr val="EEAC77"/>
            </a:solidFill>
          </a:endParaRPr>
        </a:p>
      </dgm:t>
    </dgm:pt>
    <dgm:pt modelId="{FE3D34E2-CDAD-3A48-A7AC-A2EDB98879B0}" type="parTrans" cxnId="{75626B2B-5B28-174D-997E-D3FB228062DF}">
      <dgm:prSet/>
      <dgm:spPr/>
      <dgm:t>
        <a:bodyPr/>
        <a:lstStyle/>
        <a:p>
          <a:endParaRPr lang="en-US"/>
        </a:p>
      </dgm:t>
    </dgm:pt>
    <dgm:pt modelId="{B00391AA-0C3C-2C4C-9DB2-47FDAD5C3F43}" type="sibTrans" cxnId="{75626B2B-5B28-174D-997E-D3FB228062DF}">
      <dgm:prSet/>
      <dgm:spPr/>
      <dgm:t>
        <a:bodyPr/>
        <a:lstStyle/>
        <a:p>
          <a:endParaRPr lang="en-US"/>
        </a:p>
      </dgm:t>
    </dgm:pt>
    <dgm:pt modelId="{B790B713-9DF8-FF4E-A3D8-9DC886766EFB}">
      <dgm:prSet custT="1"/>
      <dgm:spPr/>
      <dgm:t>
        <a:bodyPr/>
        <a:lstStyle/>
        <a:p>
          <a:r>
            <a:rPr lang="en-US" sz="1400" b="1" dirty="0" smtClean="0"/>
            <a:t>Awareness building </a:t>
          </a:r>
          <a:r>
            <a:rPr lang="en-US" sz="1400" dirty="0" smtClean="0"/>
            <a:t>– </a:t>
          </a:r>
          <a:r>
            <a:rPr lang="en-US" sz="1400" dirty="0" smtClean="0">
              <a:solidFill>
                <a:srgbClr val="EEAC77"/>
              </a:solidFill>
            </a:rPr>
            <a:t>led by agency, non-government organization, academia, institution, etc. </a:t>
          </a:r>
          <a:endParaRPr lang="en-US" sz="1400" dirty="0">
            <a:solidFill>
              <a:srgbClr val="EEAC77"/>
            </a:solidFill>
          </a:endParaRPr>
        </a:p>
      </dgm:t>
    </dgm:pt>
    <dgm:pt modelId="{D3414ABE-EBAE-0841-9DFE-39662DCC687F}" type="parTrans" cxnId="{5DA2EAC2-E61F-604F-8DF9-BDD03083DB79}">
      <dgm:prSet/>
      <dgm:spPr/>
      <dgm:t>
        <a:bodyPr/>
        <a:lstStyle/>
        <a:p>
          <a:endParaRPr lang="en-US"/>
        </a:p>
      </dgm:t>
    </dgm:pt>
    <dgm:pt modelId="{9316BF77-60C6-984C-BB8C-AABA8E137030}" type="sibTrans" cxnId="{5DA2EAC2-E61F-604F-8DF9-BDD03083DB79}">
      <dgm:prSet/>
      <dgm:spPr/>
      <dgm:t>
        <a:bodyPr/>
        <a:lstStyle/>
        <a:p>
          <a:endParaRPr lang="en-US"/>
        </a:p>
      </dgm:t>
    </dgm:pt>
    <dgm:pt modelId="{BEDBD6FF-5019-5248-8877-C7526722FB23}">
      <dgm:prSet custT="1"/>
      <dgm:spPr/>
      <dgm:t>
        <a:bodyPr/>
        <a:lstStyle/>
        <a:p>
          <a:r>
            <a:rPr lang="en-US" sz="1400" b="1" dirty="0" smtClean="0"/>
            <a:t>Defining catalyst </a:t>
          </a:r>
          <a:r>
            <a:rPr lang="en-US" sz="1400" dirty="0" smtClean="0"/>
            <a:t>– </a:t>
          </a:r>
          <a:r>
            <a:rPr lang="en-US" sz="1400" dirty="0" smtClean="0">
              <a:solidFill>
                <a:srgbClr val="EEAC77"/>
              </a:solidFill>
            </a:rPr>
            <a:t>event, stakeholder process, tipping point.</a:t>
          </a:r>
          <a:endParaRPr lang="en-US" sz="1400" dirty="0">
            <a:solidFill>
              <a:srgbClr val="EEAC77"/>
            </a:solidFill>
          </a:endParaRPr>
        </a:p>
      </dgm:t>
    </dgm:pt>
    <dgm:pt modelId="{1487C9B0-C452-2C40-8D80-9CBBAF9D6A6F}" type="parTrans" cxnId="{6312402C-1178-F147-955E-08ACC5A26DB5}">
      <dgm:prSet/>
      <dgm:spPr/>
      <dgm:t>
        <a:bodyPr/>
        <a:lstStyle/>
        <a:p>
          <a:endParaRPr lang="en-US"/>
        </a:p>
      </dgm:t>
    </dgm:pt>
    <dgm:pt modelId="{BF65BB3E-EC5D-2045-968E-687912BD653D}" type="sibTrans" cxnId="{6312402C-1178-F147-955E-08ACC5A26DB5}">
      <dgm:prSet/>
      <dgm:spPr/>
      <dgm:t>
        <a:bodyPr/>
        <a:lstStyle/>
        <a:p>
          <a:endParaRPr lang="en-US"/>
        </a:p>
      </dgm:t>
    </dgm:pt>
    <dgm:pt modelId="{519B6CE0-6250-FC41-9993-737F5B846C02}">
      <dgm:prSet/>
      <dgm:spPr/>
      <dgm:t>
        <a:bodyPr/>
        <a:lstStyle/>
        <a:p>
          <a:endParaRPr lang="en-US"/>
        </a:p>
      </dgm:t>
    </dgm:pt>
    <dgm:pt modelId="{95696F4C-ED12-0444-88C4-DB4F8B41FC8E}" type="sibTrans" cxnId="{03D87004-E43E-2746-9A87-68E9361FC186}">
      <dgm:prSet/>
      <dgm:spPr/>
      <dgm:t>
        <a:bodyPr/>
        <a:lstStyle/>
        <a:p>
          <a:endParaRPr lang="en-US"/>
        </a:p>
      </dgm:t>
    </dgm:pt>
    <dgm:pt modelId="{8FDCEEA6-7148-4B4D-A2F2-83F95BC0E964}" type="parTrans" cxnId="{03D87004-E43E-2746-9A87-68E9361FC186}">
      <dgm:prSet/>
      <dgm:spPr/>
      <dgm:t>
        <a:bodyPr/>
        <a:lstStyle/>
        <a:p>
          <a:endParaRPr lang="en-US"/>
        </a:p>
      </dgm:t>
    </dgm:pt>
    <dgm:pt modelId="{B02DDF9F-3779-C94E-B03C-E127EF60F31B}">
      <dgm:prSet/>
      <dgm:spPr/>
    </dgm:pt>
    <dgm:pt modelId="{CB22ED6A-061E-B74C-9342-4035EF509BFE}" type="sibTrans" cxnId="{F3FB317B-7819-C04C-9052-C36754788041}">
      <dgm:prSet/>
      <dgm:spPr/>
      <dgm:t>
        <a:bodyPr/>
        <a:lstStyle/>
        <a:p>
          <a:endParaRPr lang="en-US"/>
        </a:p>
      </dgm:t>
    </dgm:pt>
    <dgm:pt modelId="{FB390F04-BB3C-1247-A294-E85E4A6E6AFD}" type="parTrans" cxnId="{F3FB317B-7819-C04C-9052-C36754788041}">
      <dgm:prSet/>
      <dgm:spPr/>
      <dgm:t>
        <a:bodyPr/>
        <a:lstStyle/>
        <a:p>
          <a:endParaRPr lang="en-US"/>
        </a:p>
      </dgm:t>
    </dgm:pt>
    <dgm:pt modelId="{E998D038-211B-654C-B9DD-4B994DAA277C}">
      <dgm:prSet custT="1"/>
      <dgm:spPr/>
      <dgm:t>
        <a:bodyPr/>
        <a:lstStyle/>
        <a:p>
          <a:r>
            <a:rPr lang="en-US" sz="1400" b="1" dirty="0" smtClean="0"/>
            <a:t>Science is integrated into final policy </a:t>
          </a:r>
          <a:r>
            <a:rPr lang="en-US" sz="1400" b="1" dirty="0" smtClean="0">
              <a:solidFill>
                <a:schemeClr val="bg1"/>
              </a:solidFill>
            </a:rPr>
            <a:t>- </a:t>
          </a:r>
          <a:r>
            <a:rPr lang="en-US" sz="1400" dirty="0" smtClean="0">
              <a:solidFill>
                <a:srgbClr val="EEAC77"/>
              </a:solidFill>
            </a:rPr>
            <a:t>provides the basis for action.</a:t>
          </a:r>
          <a:r>
            <a:rPr lang="en-US" sz="1400" dirty="0" smtClean="0"/>
            <a:t> </a:t>
          </a:r>
          <a:endParaRPr lang="en-US" sz="1400" dirty="0"/>
        </a:p>
      </dgm:t>
    </dgm:pt>
    <dgm:pt modelId="{AC4BA714-4430-DE4C-A11A-F48BA0CF503E}" type="parTrans" cxnId="{CD269C7E-1510-904F-AE4D-BA410206C397}">
      <dgm:prSet/>
      <dgm:spPr/>
      <dgm:t>
        <a:bodyPr/>
        <a:lstStyle/>
        <a:p>
          <a:endParaRPr lang="en-US"/>
        </a:p>
      </dgm:t>
    </dgm:pt>
    <dgm:pt modelId="{3E79FF78-A6DC-7245-8DF4-D8E85A7E2965}" type="sibTrans" cxnId="{CD269C7E-1510-904F-AE4D-BA410206C397}">
      <dgm:prSet/>
      <dgm:spPr/>
      <dgm:t>
        <a:bodyPr/>
        <a:lstStyle/>
        <a:p>
          <a:endParaRPr lang="en-US"/>
        </a:p>
      </dgm:t>
    </dgm:pt>
    <dgm:pt modelId="{A9E99864-8357-9B45-858D-AB0A9383119D}">
      <dgm:prSet custT="1"/>
      <dgm:spPr/>
      <dgm:t>
        <a:bodyPr/>
        <a:lstStyle/>
        <a:p>
          <a:r>
            <a:rPr lang="en-US" sz="1400" b="1" dirty="0" smtClean="0"/>
            <a:t>Advocacy</a:t>
          </a:r>
          <a:r>
            <a:rPr lang="en-US" sz="1400" dirty="0" smtClean="0"/>
            <a:t> – </a:t>
          </a:r>
          <a:r>
            <a:rPr lang="en-US" sz="1400" dirty="0" smtClean="0">
              <a:solidFill>
                <a:srgbClr val="EEAC77"/>
              </a:solidFill>
            </a:rPr>
            <a:t>Comes in different forms.</a:t>
          </a:r>
          <a:endParaRPr lang="en-US" sz="1400" dirty="0">
            <a:solidFill>
              <a:srgbClr val="EEAC77"/>
            </a:solidFill>
          </a:endParaRPr>
        </a:p>
      </dgm:t>
    </dgm:pt>
    <dgm:pt modelId="{3F85D0EA-8FB7-174B-A9A2-BD916E680188}" type="sibTrans" cxnId="{67A1A5C0-E5BB-7449-95CE-666171AB6937}">
      <dgm:prSet/>
      <dgm:spPr/>
      <dgm:t>
        <a:bodyPr/>
        <a:lstStyle/>
        <a:p>
          <a:endParaRPr lang="en-US"/>
        </a:p>
      </dgm:t>
    </dgm:pt>
    <dgm:pt modelId="{633D1C7E-30D7-6B4B-82D8-0EA03BDB68D7}" type="parTrans" cxnId="{67A1A5C0-E5BB-7449-95CE-666171AB6937}">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t>
        <a:bodyPr/>
        <a:lstStyle/>
        <a:p>
          <a:endParaRPr lang="en-US"/>
        </a:p>
      </dgm:t>
    </dgm:pt>
    <dgm:pt modelId="{9ECA7D48-CE72-D44E-9598-5C1323F77896}" type="pres">
      <dgm:prSet presAssocID="{1FD5FB05-AF6C-BA4D-B78B-01BB31491F81}" presName="FiveNodes_1" presStyleLbl="node1" presStyleIdx="0" presStyleCnt="5">
        <dgm:presLayoutVars>
          <dgm:bulletEnabled val="1"/>
        </dgm:presLayoutVars>
      </dgm:prSet>
      <dgm:spPr/>
      <dgm:t>
        <a:bodyPr/>
        <a:lstStyle/>
        <a:p>
          <a:endParaRPr lang="en-US"/>
        </a:p>
      </dgm:t>
    </dgm:pt>
    <dgm:pt modelId="{5D28BC67-8655-CC4E-982E-BA311DEC0487}" type="pres">
      <dgm:prSet presAssocID="{1FD5FB05-AF6C-BA4D-B78B-01BB31491F81}" presName="FiveNodes_2" presStyleLbl="node1" presStyleIdx="1" presStyleCnt="5" custLinFactNeighborX="400" custLinFactNeighborY="-1302">
        <dgm:presLayoutVars>
          <dgm:bulletEnabled val="1"/>
        </dgm:presLayoutVars>
      </dgm:prSet>
      <dgm:spPr/>
      <dgm:t>
        <a:bodyPr/>
        <a:lstStyle/>
        <a:p>
          <a:endParaRPr lang="en-US"/>
        </a:p>
      </dgm:t>
    </dgm:pt>
    <dgm:pt modelId="{CEF13B0D-470C-8242-A6F7-9E8B5873B797}" type="pres">
      <dgm:prSet presAssocID="{1FD5FB05-AF6C-BA4D-B78B-01BB31491F81}" presName="FiveNodes_3" presStyleLbl="node1" presStyleIdx="2" presStyleCnt="5" custScaleX="97678" custScaleY="51604" custLinFactNeighborX="473" custLinFactNeighborY="-16940">
        <dgm:presLayoutVars>
          <dgm:bulletEnabled val="1"/>
        </dgm:presLayoutVars>
      </dgm:prSet>
      <dgm:spPr/>
      <dgm:t>
        <a:bodyPr/>
        <a:lstStyle/>
        <a:p>
          <a:endParaRPr lang="en-US"/>
        </a:p>
      </dgm:t>
    </dgm:pt>
    <dgm:pt modelId="{E2729D56-25C1-C74B-8E8D-449FA8B2AE87}" type="pres">
      <dgm:prSet presAssocID="{1FD5FB05-AF6C-BA4D-B78B-01BB31491F81}" presName="FiveNodes_4" presStyleLbl="node1" presStyleIdx="3" presStyleCnt="5" custScaleX="98818" custScaleY="60987" custLinFactNeighborX="0" custLinFactNeighborY="-55440">
        <dgm:presLayoutVars>
          <dgm:bulletEnabled val="1"/>
        </dgm:presLayoutVars>
      </dgm:prSet>
      <dgm:spPr/>
      <dgm:t>
        <a:bodyPr/>
        <a:lstStyle/>
        <a:p>
          <a:endParaRPr lang="en-US"/>
        </a:p>
      </dgm:t>
    </dgm:pt>
    <dgm:pt modelId="{D7E3762E-D971-8D41-8525-2B427C7F2D5C}" type="pres">
      <dgm:prSet presAssocID="{1FD5FB05-AF6C-BA4D-B78B-01BB31491F81}" presName="FiveNodes_5" presStyleLbl="node1" presStyleIdx="4" presStyleCnt="5" custLinFactNeighborX="0" custLinFactNeighborY="-64680">
        <dgm:presLayoutVars>
          <dgm:bulletEnabled val="1"/>
        </dgm:presLayoutVars>
      </dgm:prSet>
      <dgm:spPr/>
      <dgm:t>
        <a:bodyPr/>
        <a:lstStyle/>
        <a:p>
          <a:endParaRPr lang="en-US"/>
        </a:p>
      </dgm:t>
    </dgm:pt>
    <dgm:pt modelId="{E9DBE666-FDB5-6F4D-8285-03040E4BC23F}" type="pres">
      <dgm:prSet presAssocID="{1FD5FB05-AF6C-BA4D-B78B-01BB31491F81}" presName="FiveConn_1-2" presStyleLbl="fgAccFollowNode1" presStyleIdx="0" presStyleCnt="4">
        <dgm:presLayoutVars>
          <dgm:bulletEnabled val="1"/>
        </dgm:presLayoutVars>
      </dgm:prSet>
      <dgm:spPr/>
      <dgm:t>
        <a:bodyPr/>
        <a:lstStyle/>
        <a:p>
          <a:endParaRPr lang="en-US"/>
        </a:p>
      </dgm:t>
    </dgm:pt>
    <dgm:pt modelId="{8463135E-392E-C747-B253-15F5FBEA797E}" type="pres">
      <dgm:prSet presAssocID="{1FD5FB05-AF6C-BA4D-B78B-01BB31491F81}" presName="FiveConn_2-3" presStyleLbl="fgAccFollowNode1" presStyleIdx="1" presStyleCnt="4">
        <dgm:presLayoutVars>
          <dgm:bulletEnabled val="1"/>
        </dgm:presLayoutVars>
      </dgm:prSet>
      <dgm:spPr/>
      <dgm:t>
        <a:bodyPr/>
        <a:lstStyle/>
        <a:p>
          <a:endParaRPr lang="en-US"/>
        </a:p>
      </dgm:t>
    </dgm:pt>
    <dgm:pt modelId="{FFA8819F-824E-904B-9FB7-8E8A3116CA65}" type="pres">
      <dgm:prSet presAssocID="{1FD5FB05-AF6C-BA4D-B78B-01BB31491F81}" presName="FiveConn_3-4" presStyleLbl="fgAccFollowNode1" presStyleIdx="2" presStyleCnt="4">
        <dgm:presLayoutVars>
          <dgm:bulletEnabled val="1"/>
        </dgm:presLayoutVars>
      </dgm:prSet>
      <dgm:spPr/>
      <dgm:t>
        <a:bodyPr/>
        <a:lstStyle/>
        <a:p>
          <a:endParaRPr lang="en-US"/>
        </a:p>
      </dgm:t>
    </dgm:pt>
    <dgm:pt modelId="{C7C265F7-EB6D-9A46-8C30-B46DB57430CF}" type="pres">
      <dgm:prSet presAssocID="{1FD5FB05-AF6C-BA4D-B78B-01BB31491F81}" presName="FiveConn_4-5" presStyleLbl="fgAccFollowNode1" presStyleIdx="3" presStyleCnt="4">
        <dgm:presLayoutVars>
          <dgm:bulletEnabled val="1"/>
        </dgm:presLayoutVars>
      </dgm:prSet>
      <dgm:spPr/>
      <dgm:t>
        <a:bodyPr/>
        <a:lstStyle/>
        <a:p>
          <a:endParaRPr lang="en-US"/>
        </a:p>
      </dgm:t>
    </dgm:pt>
    <dgm:pt modelId="{821E0090-6AD2-5641-837A-AA7A0FED5DA7}" type="pres">
      <dgm:prSet presAssocID="{1FD5FB05-AF6C-BA4D-B78B-01BB31491F81}" presName="FiveNodes_1_text" presStyleLbl="node1" presStyleIdx="4" presStyleCnt="5">
        <dgm:presLayoutVars>
          <dgm:bulletEnabled val="1"/>
        </dgm:presLayoutVars>
      </dgm:prSet>
      <dgm:spPr/>
      <dgm:t>
        <a:bodyPr/>
        <a:lstStyle/>
        <a:p>
          <a:endParaRPr lang="en-US"/>
        </a:p>
      </dgm:t>
    </dgm:pt>
    <dgm:pt modelId="{4972FE52-460A-A942-8538-2C1ABDEDCCFD}" type="pres">
      <dgm:prSet presAssocID="{1FD5FB05-AF6C-BA4D-B78B-01BB31491F81}" presName="FiveNodes_2_text" presStyleLbl="node1" presStyleIdx="4" presStyleCnt="5">
        <dgm:presLayoutVars>
          <dgm:bulletEnabled val="1"/>
        </dgm:presLayoutVars>
      </dgm:prSet>
      <dgm:spPr/>
      <dgm:t>
        <a:bodyPr/>
        <a:lstStyle/>
        <a:p>
          <a:endParaRPr lang="en-US"/>
        </a:p>
      </dgm:t>
    </dgm:pt>
    <dgm:pt modelId="{BAC8E419-362F-6140-8B2D-91B455D0D0A6}" type="pres">
      <dgm:prSet presAssocID="{1FD5FB05-AF6C-BA4D-B78B-01BB31491F81}" presName="FiveNodes_3_text" presStyleLbl="node1" presStyleIdx="4" presStyleCnt="5">
        <dgm:presLayoutVars>
          <dgm:bulletEnabled val="1"/>
        </dgm:presLayoutVars>
      </dgm:prSet>
      <dgm:spPr/>
      <dgm:t>
        <a:bodyPr/>
        <a:lstStyle/>
        <a:p>
          <a:endParaRPr lang="en-US"/>
        </a:p>
      </dgm:t>
    </dgm:pt>
    <dgm:pt modelId="{BAD3B880-01E9-F64D-A4B3-7A8F9D9FA47D}" type="pres">
      <dgm:prSet presAssocID="{1FD5FB05-AF6C-BA4D-B78B-01BB31491F81}" presName="FiveNodes_4_text" presStyleLbl="node1" presStyleIdx="4" presStyleCnt="5">
        <dgm:presLayoutVars>
          <dgm:bulletEnabled val="1"/>
        </dgm:presLayoutVars>
      </dgm:prSet>
      <dgm:spPr/>
      <dgm:t>
        <a:bodyPr/>
        <a:lstStyle/>
        <a:p>
          <a:endParaRPr lang="en-US"/>
        </a:p>
      </dgm:t>
    </dgm:pt>
    <dgm:pt modelId="{F13C42F5-2665-0C44-8CDE-AC829D3368E7}" type="pres">
      <dgm:prSet presAssocID="{1FD5FB05-AF6C-BA4D-B78B-01BB31491F81}" presName="FiveNodes_5_text" presStyleLbl="node1" presStyleIdx="4" presStyleCnt="5">
        <dgm:presLayoutVars>
          <dgm:bulletEnabled val="1"/>
        </dgm:presLayoutVars>
      </dgm:prSet>
      <dgm:spPr/>
      <dgm:t>
        <a:bodyPr/>
        <a:lstStyle/>
        <a:p>
          <a:endParaRPr lang="en-US"/>
        </a:p>
      </dgm:t>
    </dgm:pt>
  </dgm:ptLst>
  <dgm:cxnLst>
    <dgm:cxn modelId="{6312402C-1178-F147-955E-08ACC5A26DB5}" srcId="{1FD5FB05-AF6C-BA4D-B78B-01BB31491F81}" destId="{BEDBD6FF-5019-5248-8877-C7526722FB23}" srcOrd="2" destOrd="0" parTransId="{1487C9B0-C452-2C40-8D80-9CBBAF9D6A6F}" sibTransId="{BF65BB3E-EC5D-2045-968E-687912BD653D}"/>
    <dgm:cxn modelId="{AF86A189-AFDA-4544-A187-91FF754A488D}" type="presOf" srcId="{9316BF77-60C6-984C-BB8C-AABA8E137030}" destId="{8463135E-392E-C747-B253-15F5FBEA797E}" srcOrd="0" destOrd="0" presId="urn:microsoft.com/office/officeart/2005/8/layout/vProcess5"/>
    <dgm:cxn modelId="{75626B2B-5B28-174D-997E-D3FB228062DF}" srcId="{1FD5FB05-AF6C-BA4D-B78B-01BB31491F81}" destId="{75036340-5C0D-4F45-BD3E-9FD9C9E0D91E}" srcOrd="0" destOrd="0" parTransId="{FE3D34E2-CDAD-3A48-A7AC-A2EDB98879B0}" sibTransId="{B00391AA-0C3C-2C4C-9DB2-47FDAD5C3F43}"/>
    <dgm:cxn modelId="{5DA2EAC2-E61F-604F-8DF9-BDD03083DB79}" srcId="{1FD5FB05-AF6C-BA4D-B78B-01BB31491F81}" destId="{B790B713-9DF8-FF4E-A3D8-9DC886766EFB}" srcOrd="1" destOrd="0" parTransId="{D3414ABE-EBAE-0841-9DFE-39662DCC687F}" sibTransId="{9316BF77-60C6-984C-BB8C-AABA8E137030}"/>
    <dgm:cxn modelId="{CD269C7E-1510-904F-AE4D-BA410206C397}" srcId="{1FD5FB05-AF6C-BA4D-B78B-01BB31491F81}" destId="{E998D038-211B-654C-B9DD-4B994DAA277C}" srcOrd="4" destOrd="0" parTransId="{AC4BA714-4430-DE4C-A11A-F48BA0CF503E}" sibTransId="{3E79FF78-A6DC-7245-8DF4-D8E85A7E2965}"/>
    <dgm:cxn modelId="{BE006F8A-991C-BF40-BCE5-0F2205744153}" type="presOf" srcId="{3F85D0EA-8FB7-174B-A9A2-BD916E680188}" destId="{C7C265F7-EB6D-9A46-8C30-B46DB57430CF}" srcOrd="0" destOrd="0" presId="urn:microsoft.com/office/officeart/2005/8/layout/vProcess5"/>
    <dgm:cxn modelId="{BDFFB691-1F22-B84C-87AA-23F739EC888C}" type="presOf" srcId="{1FD5FB05-AF6C-BA4D-B78B-01BB31491F81}" destId="{0DD4F452-AEAA-CF46-9357-D98D9BA748C4}" srcOrd="0" destOrd="0" presId="urn:microsoft.com/office/officeart/2005/8/layout/vProcess5"/>
    <dgm:cxn modelId="{DAD29C8F-2F91-5E4A-BCBD-FDFD823C4DB0}" type="presOf" srcId="{A9E99864-8357-9B45-858D-AB0A9383119D}" destId="{BAD3B880-01E9-F64D-A4B3-7A8F9D9FA47D}" srcOrd="1" destOrd="0" presId="urn:microsoft.com/office/officeart/2005/8/layout/vProcess5"/>
    <dgm:cxn modelId="{03D87004-E43E-2746-9A87-68E9361FC186}" srcId="{1FD5FB05-AF6C-BA4D-B78B-01BB31491F81}" destId="{519B6CE0-6250-FC41-9993-737F5B846C02}" srcOrd="6" destOrd="0" parTransId="{8FDCEEA6-7148-4B4D-A2F2-83F95BC0E964}" sibTransId="{95696F4C-ED12-0444-88C4-DB4F8B41FC8E}"/>
    <dgm:cxn modelId="{98CBBDA1-705A-D246-8505-F67E97C98186}" type="presOf" srcId="{75036340-5C0D-4F45-BD3E-9FD9C9E0D91E}" destId="{821E0090-6AD2-5641-837A-AA7A0FED5DA7}" srcOrd="1" destOrd="0" presId="urn:microsoft.com/office/officeart/2005/8/layout/vProcess5"/>
    <dgm:cxn modelId="{C3D6661A-487F-3140-879B-D23D70911771}" type="presOf" srcId="{E998D038-211B-654C-B9DD-4B994DAA277C}" destId="{F13C42F5-2665-0C44-8CDE-AC829D3368E7}" srcOrd="1" destOrd="0" presId="urn:microsoft.com/office/officeart/2005/8/layout/vProcess5"/>
    <dgm:cxn modelId="{8C7B3AC9-7978-8344-8F26-068873A9B42A}" type="presOf" srcId="{B790B713-9DF8-FF4E-A3D8-9DC886766EFB}" destId="{5D28BC67-8655-CC4E-982E-BA311DEC0487}" srcOrd="0" destOrd="0" presId="urn:microsoft.com/office/officeart/2005/8/layout/vProcess5"/>
    <dgm:cxn modelId="{F3FB317B-7819-C04C-9052-C36754788041}" srcId="{1FD5FB05-AF6C-BA4D-B78B-01BB31491F81}" destId="{B02DDF9F-3779-C94E-B03C-E127EF60F31B}" srcOrd="5" destOrd="0" parTransId="{FB390F04-BB3C-1247-A294-E85E4A6E6AFD}" sibTransId="{CB22ED6A-061E-B74C-9342-4035EF509BFE}"/>
    <dgm:cxn modelId="{67A1A5C0-E5BB-7449-95CE-666171AB6937}" srcId="{1FD5FB05-AF6C-BA4D-B78B-01BB31491F81}" destId="{A9E99864-8357-9B45-858D-AB0A9383119D}" srcOrd="3" destOrd="0" parTransId="{633D1C7E-30D7-6B4B-82D8-0EA03BDB68D7}" sibTransId="{3F85D0EA-8FB7-174B-A9A2-BD916E680188}"/>
    <dgm:cxn modelId="{C1DA217A-CDAB-4E4B-8FA5-DEBB85D5DDAB}" type="presOf" srcId="{BF65BB3E-EC5D-2045-968E-687912BD653D}" destId="{FFA8819F-824E-904B-9FB7-8E8A3116CA65}" srcOrd="0" destOrd="0" presId="urn:microsoft.com/office/officeart/2005/8/layout/vProcess5"/>
    <dgm:cxn modelId="{F982531F-413A-344C-A5D4-BC737E646736}" type="presOf" srcId="{75036340-5C0D-4F45-BD3E-9FD9C9E0D91E}" destId="{9ECA7D48-CE72-D44E-9598-5C1323F77896}" srcOrd="0" destOrd="0" presId="urn:microsoft.com/office/officeart/2005/8/layout/vProcess5"/>
    <dgm:cxn modelId="{C96A84DB-91FD-1C49-97AE-5489A36CC112}" type="presOf" srcId="{A9E99864-8357-9B45-858D-AB0A9383119D}" destId="{E2729D56-25C1-C74B-8E8D-449FA8B2AE87}" srcOrd="0" destOrd="0" presId="urn:microsoft.com/office/officeart/2005/8/layout/vProcess5"/>
    <dgm:cxn modelId="{886DF52D-658A-E141-A904-7D2363D69A66}" type="presOf" srcId="{E998D038-211B-654C-B9DD-4B994DAA277C}" destId="{D7E3762E-D971-8D41-8525-2B427C7F2D5C}" srcOrd="0" destOrd="0" presId="urn:microsoft.com/office/officeart/2005/8/layout/vProcess5"/>
    <dgm:cxn modelId="{DC3F37E4-0E40-2F4B-A49A-BB1AF6349AE2}" type="presOf" srcId="{B790B713-9DF8-FF4E-A3D8-9DC886766EFB}" destId="{4972FE52-460A-A942-8538-2C1ABDEDCCFD}" srcOrd="1" destOrd="0" presId="urn:microsoft.com/office/officeart/2005/8/layout/vProcess5"/>
    <dgm:cxn modelId="{ED502026-7A69-FA44-B117-D66B491A2331}" type="presOf" srcId="{BEDBD6FF-5019-5248-8877-C7526722FB23}" destId="{BAC8E419-362F-6140-8B2D-91B455D0D0A6}" srcOrd="1" destOrd="0" presId="urn:microsoft.com/office/officeart/2005/8/layout/vProcess5"/>
    <dgm:cxn modelId="{B7F61750-88E9-E442-9F65-CF54F176E321}" type="presOf" srcId="{BEDBD6FF-5019-5248-8877-C7526722FB23}" destId="{CEF13B0D-470C-8242-A6F7-9E8B5873B797}" srcOrd="0" destOrd="0" presId="urn:microsoft.com/office/officeart/2005/8/layout/vProcess5"/>
    <dgm:cxn modelId="{A3FAD791-DFFB-0640-8358-D18722B642F8}" type="presOf" srcId="{B00391AA-0C3C-2C4C-9DB2-47FDAD5C3F43}" destId="{E9DBE666-FDB5-6F4D-8285-03040E4BC23F}" srcOrd="0" destOrd="0" presId="urn:microsoft.com/office/officeart/2005/8/layout/vProcess5"/>
    <dgm:cxn modelId="{B52FEB22-E366-C441-999C-0BCFB9641546}" type="presParOf" srcId="{0DD4F452-AEAA-CF46-9357-D98D9BA748C4}" destId="{99393D95-FCFC-BB48-B21E-B81FE9D034CC}" srcOrd="0" destOrd="0" presId="urn:microsoft.com/office/officeart/2005/8/layout/vProcess5"/>
    <dgm:cxn modelId="{59A52EAA-C4B7-0442-A971-995700E17E13}" type="presParOf" srcId="{0DD4F452-AEAA-CF46-9357-D98D9BA748C4}" destId="{9ECA7D48-CE72-D44E-9598-5C1323F77896}" srcOrd="1" destOrd="0" presId="urn:microsoft.com/office/officeart/2005/8/layout/vProcess5"/>
    <dgm:cxn modelId="{1960D125-C584-D749-8A7B-CF01028350FF}" type="presParOf" srcId="{0DD4F452-AEAA-CF46-9357-D98D9BA748C4}" destId="{5D28BC67-8655-CC4E-982E-BA311DEC0487}" srcOrd="2" destOrd="0" presId="urn:microsoft.com/office/officeart/2005/8/layout/vProcess5"/>
    <dgm:cxn modelId="{5D8A746D-7D49-834E-98E5-460238DE1D9E}" type="presParOf" srcId="{0DD4F452-AEAA-CF46-9357-D98D9BA748C4}" destId="{CEF13B0D-470C-8242-A6F7-9E8B5873B797}" srcOrd="3" destOrd="0" presId="urn:microsoft.com/office/officeart/2005/8/layout/vProcess5"/>
    <dgm:cxn modelId="{36C61827-3E5D-6448-9477-FD721E2B054A}" type="presParOf" srcId="{0DD4F452-AEAA-CF46-9357-D98D9BA748C4}" destId="{E2729D56-25C1-C74B-8E8D-449FA8B2AE87}" srcOrd="4" destOrd="0" presId="urn:microsoft.com/office/officeart/2005/8/layout/vProcess5"/>
    <dgm:cxn modelId="{36313498-5344-9C4D-8020-CBD08B81266D}" type="presParOf" srcId="{0DD4F452-AEAA-CF46-9357-D98D9BA748C4}" destId="{D7E3762E-D971-8D41-8525-2B427C7F2D5C}" srcOrd="5" destOrd="0" presId="urn:microsoft.com/office/officeart/2005/8/layout/vProcess5"/>
    <dgm:cxn modelId="{5DEBA52F-0EBB-A14F-A708-9A2BFA272950}" type="presParOf" srcId="{0DD4F452-AEAA-CF46-9357-D98D9BA748C4}" destId="{E9DBE666-FDB5-6F4D-8285-03040E4BC23F}" srcOrd="6" destOrd="0" presId="urn:microsoft.com/office/officeart/2005/8/layout/vProcess5"/>
    <dgm:cxn modelId="{E243FE91-9410-7940-B59D-3906CA6C74FC}" type="presParOf" srcId="{0DD4F452-AEAA-CF46-9357-D98D9BA748C4}" destId="{8463135E-392E-C747-B253-15F5FBEA797E}" srcOrd="7" destOrd="0" presId="urn:microsoft.com/office/officeart/2005/8/layout/vProcess5"/>
    <dgm:cxn modelId="{81FA12DB-086A-AC4B-937C-102DFBADB89D}" type="presParOf" srcId="{0DD4F452-AEAA-CF46-9357-D98D9BA748C4}" destId="{FFA8819F-824E-904B-9FB7-8E8A3116CA65}" srcOrd="8" destOrd="0" presId="urn:microsoft.com/office/officeart/2005/8/layout/vProcess5"/>
    <dgm:cxn modelId="{2DE9088A-5718-7648-A52A-03F28E8BE74D}" type="presParOf" srcId="{0DD4F452-AEAA-CF46-9357-D98D9BA748C4}" destId="{C7C265F7-EB6D-9A46-8C30-B46DB57430CF}" srcOrd="9" destOrd="0" presId="urn:microsoft.com/office/officeart/2005/8/layout/vProcess5"/>
    <dgm:cxn modelId="{158483F4-B1C9-FB42-A01D-EFF519EA723A}" type="presParOf" srcId="{0DD4F452-AEAA-CF46-9357-D98D9BA748C4}" destId="{821E0090-6AD2-5641-837A-AA7A0FED5DA7}" srcOrd="10" destOrd="0" presId="urn:microsoft.com/office/officeart/2005/8/layout/vProcess5"/>
    <dgm:cxn modelId="{B25429A9-BD79-524B-8E7A-B7C2594E3933}" type="presParOf" srcId="{0DD4F452-AEAA-CF46-9357-D98D9BA748C4}" destId="{4972FE52-460A-A942-8538-2C1ABDEDCCFD}" srcOrd="11" destOrd="0" presId="urn:microsoft.com/office/officeart/2005/8/layout/vProcess5"/>
    <dgm:cxn modelId="{8CDF5BC0-8FAE-864F-8D1A-E83719A6D414}" type="presParOf" srcId="{0DD4F452-AEAA-CF46-9357-D98D9BA748C4}" destId="{BAC8E419-362F-6140-8B2D-91B455D0D0A6}" srcOrd="12" destOrd="0" presId="urn:microsoft.com/office/officeart/2005/8/layout/vProcess5"/>
    <dgm:cxn modelId="{D9390852-8A2E-3F41-A227-0B766C9BA199}" type="presParOf" srcId="{0DD4F452-AEAA-CF46-9357-D98D9BA748C4}" destId="{BAD3B880-01E9-F64D-A4B3-7A8F9D9FA47D}" srcOrd="13" destOrd="0" presId="urn:microsoft.com/office/officeart/2005/8/layout/vProcess5"/>
    <dgm:cxn modelId="{08938E9F-276F-CF4D-8DA0-C2C06C7548D8}" type="presParOf" srcId="{0DD4F452-AEAA-CF46-9357-D98D9BA748C4}" destId="{F13C42F5-2665-0C44-8CDE-AC829D3368E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3D3" qsCatId="3D" csTypeId="urn:microsoft.com/office/officeart/2005/8/colors/accent1_2" csCatId="accent1" phldr="1"/>
      <dgm:spPr/>
      <dgm:t>
        <a:bodyPr/>
        <a:lstStyle/>
        <a:p>
          <a:endParaRPr lang="en-US"/>
        </a:p>
      </dgm:t>
    </dgm:pt>
    <dgm:pt modelId="{75036340-5C0D-4F45-BD3E-9FD9C9E0D91E}">
      <dgm:prSet custT="1"/>
      <dgm:spPr/>
      <dgm:t>
        <a:bodyPr/>
        <a:lstStyle/>
        <a:p>
          <a:r>
            <a:rPr lang="en-US" sz="1400" b="1" dirty="0" smtClean="0"/>
            <a:t>Science provides foundation for policy issue. Science and data are presented and/or published. </a:t>
          </a:r>
          <a:r>
            <a:rPr lang="en-US" sz="1400" b="1" dirty="0" smtClean="0">
              <a:solidFill>
                <a:schemeClr val="accent3">
                  <a:lumMod val="60000"/>
                  <a:lumOff val="40000"/>
                </a:schemeClr>
              </a:solidFill>
            </a:rPr>
            <a:t>Rivers Program at ANR develops the science of fluvial geomorphology.</a:t>
          </a:r>
          <a:endParaRPr lang="en-US" sz="1400" b="1" dirty="0">
            <a:solidFill>
              <a:schemeClr val="accent3">
                <a:lumMod val="60000"/>
                <a:lumOff val="40000"/>
              </a:schemeClr>
            </a:solidFill>
          </a:endParaRPr>
        </a:p>
      </dgm:t>
    </dgm:pt>
    <dgm:pt modelId="{FE3D34E2-CDAD-3A48-A7AC-A2EDB98879B0}" type="parTrans" cxnId="{75626B2B-5B28-174D-997E-D3FB228062DF}">
      <dgm:prSet/>
      <dgm:spPr/>
      <dgm:t>
        <a:bodyPr/>
        <a:lstStyle/>
        <a:p>
          <a:endParaRPr lang="en-US"/>
        </a:p>
      </dgm:t>
    </dgm:pt>
    <dgm:pt modelId="{B00391AA-0C3C-2C4C-9DB2-47FDAD5C3F43}" type="sibTrans" cxnId="{75626B2B-5B28-174D-997E-D3FB228062DF}">
      <dgm:prSet/>
      <dgm:spPr/>
      <dgm:t>
        <a:bodyPr/>
        <a:lstStyle/>
        <a:p>
          <a:endParaRPr lang="en-US"/>
        </a:p>
      </dgm:t>
    </dgm:pt>
    <dgm:pt modelId="{B790B713-9DF8-FF4E-A3D8-9DC886766EFB}">
      <dgm:prSet custT="1"/>
      <dgm:spPr/>
      <dgm:t>
        <a:bodyPr/>
        <a:lstStyle/>
        <a:p>
          <a:r>
            <a:rPr lang="en-US" sz="1400" b="1" dirty="0" smtClean="0"/>
            <a:t>Awareness building </a:t>
          </a:r>
          <a:r>
            <a:rPr lang="en-US" sz="1400" dirty="0" smtClean="0"/>
            <a:t>– </a:t>
          </a:r>
          <a:r>
            <a:rPr lang="en-US" sz="1400" b="1" dirty="0" smtClean="0">
              <a:solidFill>
                <a:srgbClr val="EEAC77"/>
              </a:solidFill>
            </a:rPr>
            <a:t>Rivers Program demonstrates to state, regional and local planners and policy makers that we need to recognize that river corridors will move, and we have to make decisions about where we develop and build infrastructure based on these realities.</a:t>
          </a:r>
          <a:endParaRPr lang="en-US" sz="1400" b="1" dirty="0">
            <a:solidFill>
              <a:srgbClr val="EEAC77"/>
            </a:solidFill>
          </a:endParaRPr>
        </a:p>
      </dgm:t>
    </dgm:pt>
    <dgm:pt modelId="{D3414ABE-EBAE-0841-9DFE-39662DCC687F}" type="parTrans" cxnId="{5DA2EAC2-E61F-604F-8DF9-BDD03083DB79}">
      <dgm:prSet/>
      <dgm:spPr/>
      <dgm:t>
        <a:bodyPr/>
        <a:lstStyle/>
        <a:p>
          <a:endParaRPr lang="en-US"/>
        </a:p>
      </dgm:t>
    </dgm:pt>
    <dgm:pt modelId="{9316BF77-60C6-984C-BB8C-AABA8E137030}" type="sibTrans" cxnId="{5DA2EAC2-E61F-604F-8DF9-BDD03083DB79}">
      <dgm:prSet/>
      <dgm:spPr/>
      <dgm:t>
        <a:bodyPr/>
        <a:lstStyle/>
        <a:p>
          <a:endParaRPr lang="en-US"/>
        </a:p>
      </dgm:t>
    </dgm:pt>
    <dgm:pt modelId="{BEDBD6FF-5019-5248-8877-C7526722FB23}">
      <dgm:prSet custT="1"/>
      <dgm:spPr/>
      <dgm:t>
        <a:bodyPr/>
        <a:lstStyle/>
        <a:p>
          <a:r>
            <a:rPr lang="en-US" sz="1400" b="1" dirty="0" smtClean="0"/>
            <a:t>Advocacy </a:t>
          </a:r>
          <a:r>
            <a:rPr lang="en-US" sz="1400" dirty="0" smtClean="0"/>
            <a:t>– </a:t>
          </a:r>
          <a:r>
            <a:rPr lang="en-US" sz="1400" b="1" dirty="0" smtClean="0">
              <a:solidFill>
                <a:srgbClr val="EEAC77"/>
              </a:solidFill>
            </a:rPr>
            <a:t>The science of fluvial geomorphology is incorporated into the local and regional planning process with a number of towns adopting flood and erosion hazard regulations that account for the movement of rivers.</a:t>
          </a:r>
          <a:endParaRPr lang="en-US" sz="1400" dirty="0">
            <a:solidFill>
              <a:srgbClr val="EEAC77"/>
            </a:solidFill>
          </a:endParaRPr>
        </a:p>
      </dgm:t>
    </dgm:pt>
    <dgm:pt modelId="{1487C9B0-C452-2C40-8D80-9CBBAF9D6A6F}" type="parTrans" cxnId="{6312402C-1178-F147-955E-08ACC5A26DB5}">
      <dgm:prSet/>
      <dgm:spPr/>
      <dgm:t>
        <a:bodyPr/>
        <a:lstStyle/>
        <a:p>
          <a:endParaRPr lang="en-US"/>
        </a:p>
      </dgm:t>
    </dgm:pt>
    <dgm:pt modelId="{BF65BB3E-EC5D-2045-968E-687912BD653D}" type="sibTrans" cxnId="{6312402C-1178-F147-955E-08ACC5A26DB5}">
      <dgm:prSet/>
      <dgm:spPr/>
      <dgm:t>
        <a:bodyPr/>
        <a:lstStyle/>
        <a:p>
          <a:endParaRPr lang="en-US"/>
        </a:p>
      </dgm:t>
    </dgm:pt>
    <dgm:pt modelId="{519B6CE0-6250-FC41-9993-737F5B846C02}">
      <dgm:prSet/>
      <dgm:spPr/>
      <dgm:t>
        <a:bodyPr/>
        <a:lstStyle/>
        <a:p>
          <a:endParaRPr lang="en-US"/>
        </a:p>
      </dgm:t>
    </dgm:pt>
    <dgm:pt modelId="{95696F4C-ED12-0444-88C4-DB4F8B41FC8E}" type="sibTrans" cxnId="{03D87004-E43E-2746-9A87-68E9361FC186}">
      <dgm:prSet/>
      <dgm:spPr/>
      <dgm:t>
        <a:bodyPr/>
        <a:lstStyle/>
        <a:p>
          <a:endParaRPr lang="en-US"/>
        </a:p>
      </dgm:t>
    </dgm:pt>
    <dgm:pt modelId="{8FDCEEA6-7148-4B4D-A2F2-83F95BC0E964}" type="parTrans" cxnId="{03D87004-E43E-2746-9A87-68E9361FC186}">
      <dgm:prSet/>
      <dgm:spPr/>
      <dgm:t>
        <a:bodyPr/>
        <a:lstStyle/>
        <a:p>
          <a:endParaRPr lang="en-US"/>
        </a:p>
      </dgm:t>
    </dgm:pt>
    <dgm:pt modelId="{B02DDF9F-3779-C94E-B03C-E127EF60F31B}">
      <dgm:prSet/>
      <dgm:spPr/>
    </dgm:pt>
    <dgm:pt modelId="{CB22ED6A-061E-B74C-9342-4035EF509BFE}" type="sibTrans" cxnId="{F3FB317B-7819-C04C-9052-C36754788041}">
      <dgm:prSet/>
      <dgm:spPr/>
      <dgm:t>
        <a:bodyPr/>
        <a:lstStyle/>
        <a:p>
          <a:endParaRPr lang="en-US"/>
        </a:p>
      </dgm:t>
    </dgm:pt>
    <dgm:pt modelId="{FB390F04-BB3C-1247-A294-E85E4A6E6AFD}" type="parTrans" cxnId="{F3FB317B-7819-C04C-9052-C36754788041}">
      <dgm:prSet/>
      <dgm:spPr/>
      <dgm:t>
        <a:bodyPr/>
        <a:lstStyle/>
        <a:p>
          <a:endParaRPr lang="en-US"/>
        </a:p>
      </dgm:t>
    </dgm:pt>
    <dgm:pt modelId="{A9E99864-8357-9B45-858D-AB0A9383119D}">
      <dgm:prSet custT="1"/>
      <dgm:spPr/>
      <dgm:t>
        <a:bodyPr/>
        <a:lstStyle/>
        <a:p>
          <a:r>
            <a:rPr lang="en-US" sz="1400" b="1" dirty="0" smtClean="0"/>
            <a:t>Defining catalyst </a:t>
          </a:r>
          <a:r>
            <a:rPr lang="en-US" sz="1400" dirty="0" smtClean="0"/>
            <a:t>– </a:t>
          </a:r>
          <a:r>
            <a:rPr lang="en-US" sz="1400" b="1" dirty="0" smtClean="0">
              <a:solidFill>
                <a:srgbClr val="EEAC77"/>
              </a:solidFill>
            </a:rPr>
            <a:t>Hurricane Irene. Demonstrated impacts of development and infrastructure in erosion hazard areas where rivers move under extreme flood events.</a:t>
          </a:r>
          <a:endParaRPr lang="en-US" sz="1400" b="1" dirty="0">
            <a:solidFill>
              <a:srgbClr val="EEAC77"/>
            </a:solidFill>
          </a:endParaRPr>
        </a:p>
      </dgm:t>
    </dgm:pt>
    <dgm:pt modelId="{3F85D0EA-8FB7-174B-A9A2-BD916E680188}" type="sibTrans" cxnId="{67A1A5C0-E5BB-7449-95CE-666171AB6937}">
      <dgm:prSet/>
      <dgm:spPr/>
      <dgm:t>
        <a:bodyPr/>
        <a:lstStyle/>
        <a:p>
          <a:endParaRPr lang="en-US"/>
        </a:p>
      </dgm:t>
    </dgm:pt>
    <dgm:pt modelId="{633D1C7E-30D7-6B4B-82D8-0EA03BDB68D7}" type="parTrans" cxnId="{67A1A5C0-E5BB-7449-95CE-666171AB6937}">
      <dgm:prSet/>
      <dgm:spPr/>
      <dgm:t>
        <a:bodyPr/>
        <a:lstStyle/>
        <a:p>
          <a:endParaRPr lang="en-US"/>
        </a:p>
      </dgm:t>
    </dgm:pt>
    <dgm:pt modelId="{478E5696-1E66-F746-AC0D-DD88A7B832B9}">
      <dgm:prSet custT="1"/>
      <dgm:spPr/>
      <dgm:t>
        <a:bodyPr/>
        <a:lstStyle/>
        <a:p>
          <a:r>
            <a:rPr lang="en-US" sz="1400" b="1" dirty="0" smtClean="0"/>
            <a:t>Science is integrated into final policy - </a:t>
          </a:r>
          <a:r>
            <a:rPr lang="en-US" sz="1400" b="1" dirty="0" smtClean="0">
              <a:solidFill>
                <a:srgbClr val="EEAC77"/>
              </a:solidFill>
            </a:rPr>
            <a:t>New state regulations on river corridors and erosion hazard areas.</a:t>
          </a:r>
          <a:endParaRPr lang="en-US" sz="1400" b="1" dirty="0">
            <a:solidFill>
              <a:srgbClr val="EEAC77"/>
            </a:solidFill>
          </a:endParaRPr>
        </a:p>
      </dgm:t>
    </dgm:pt>
    <dgm:pt modelId="{2FD8F47D-A72D-DE49-AE51-F85603DEEF4D}" type="parTrans" cxnId="{BBADDA78-E0CD-C346-831B-8276A03905E8}">
      <dgm:prSet/>
      <dgm:spPr/>
      <dgm:t>
        <a:bodyPr/>
        <a:lstStyle/>
        <a:p>
          <a:endParaRPr lang="en-US"/>
        </a:p>
      </dgm:t>
    </dgm:pt>
    <dgm:pt modelId="{D8AFDA66-4946-3140-BFB9-5EA9EACCDC3E}" type="sibTrans" cxnId="{BBADDA78-E0CD-C346-831B-8276A03905E8}">
      <dgm:prSet/>
      <dgm:spPr/>
      <dgm:t>
        <a:bodyPr/>
        <a:lstStyle/>
        <a:p>
          <a:endParaRPr lang="en-US"/>
        </a:p>
      </dgm:t>
    </dgm:pt>
    <dgm:pt modelId="{B841CCEF-BD7D-784B-83ED-73A015C5DFC6}">
      <dgm:prSet/>
      <dgm:spPr/>
    </dgm:pt>
    <dgm:pt modelId="{F66CBF5B-263A-1048-BF9C-6BD5A0601304}" type="parTrans" cxnId="{DF336709-B861-F14D-AC54-30BC1844CF57}">
      <dgm:prSet/>
      <dgm:spPr/>
      <dgm:t>
        <a:bodyPr/>
        <a:lstStyle/>
        <a:p>
          <a:endParaRPr lang="en-US"/>
        </a:p>
      </dgm:t>
    </dgm:pt>
    <dgm:pt modelId="{037E9D42-D7AD-7D42-A7AD-6865A35ADD6D}" type="sibTrans" cxnId="{DF336709-B861-F14D-AC54-30BC1844CF57}">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t>
        <a:bodyPr/>
        <a:lstStyle/>
        <a:p>
          <a:endParaRPr lang="en-US"/>
        </a:p>
      </dgm:t>
    </dgm:pt>
    <dgm:pt modelId="{9ECA7D48-CE72-D44E-9598-5C1323F77896}" type="pres">
      <dgm:prSet presAssocID="{1FD5FB05-AF6C-BA4D-B78B-01BB31491F81}" presName="FiveNodes_1" presStyleLbl="node1" presStyleIdx="0" presStyleCnt="5" custLinFactNeighborY="18226">
        <dgm:presLayoutVars>
          <dgm:bulletEnabled val="1"/>
        </dgm:presLayoutVars>
      </dgm:prSet>
      <dgm:spPr/>
      <dgm:t>
        <a:bodyPr/>
        <a:lstStyle/>
        <a:p>
          <a:endParaRPr lang="en-US"/>
        </a:p>
      </dgm:t>
    </dgm:pt>
    <dgm:pt modelId="{5D28BC67-8655-CC4E-982E-BA311DEC0487}" type="pres">
      <dgm:prSet presAssocID="{1FD5FB05-AF6C-BA4D-B78B-01BB31491F81}" presName="FiveNodes_2" presStyleLbl="node1" presStyleIdx="1" presStyleCnt="5" custLinFactNeighborX="4127" custLinFactNeighborY="15622">
        <dgm:presLayoutVars>
          <dgm:bulletEnabled val="1"/>
        </dgm:presLayoutVars>
      </dgm:prSet>
      <dgm:spPr/>
      <dgm:t>
        <a:bodyPr/>
        <a:lstStyle/>
        <a:p>
          <a:endParaRPr lang="en-US"/>
        </a:p>
      </dgm:t>
    </dgm:pt>
    <dgm:pt modelId="{CEF13B0D-470C-8242-A6F7-9E8B5873B797}" type="pres">
      <dgm:prSet presAssocID="{1FD5FB05-AF6C-BA4D-B78B-01BB31491F81}" presName="FiveNodes_3" presStyleLbl="node1" presStyleIdx="2" presStyleCnt="5" custScaleX="102830" custScaleY="83723" custLinFactNeighborX="-327" custLinFactNeighborY="6493">
        <dgm:presLayoutVars>
          <dgm:bulletEnabled val="1"/>
        </dgm:presLayoutVars>
      </dgm:prSet>
      <dgm:spPr/>
      <dgm:t>
        <a:bodyPr/>
        <a:lstStyle/>
        <a:p>
          <a:endParaRPr lang="en-US"/>
        </a:p>
      </dgm:t>
    </dgm:pt>
    <dgm:pt modelId="{E2729D56-25C1-C74B-8E8D-449FA8B2AE87}" type="pres">
      <dgm:prSet presAssocID="{1FD5FB05-AF6C-BA4D-B78B-01BB31491F81}" presName="FiveNodes_4" presStyleLbl="node1" presStyleIdx="3" presStyleCnt="5" custScaleX="110236" custScaleY="92723" custLinFactNeighborX="-999" custLinFactNeighborY="-5970">
        <dgm:presLayoutVars>
          <dgm:bulletEnabled val="1"/>
        </dgm:presLayoutVars>
      </dgm:prSet>
      <dgm:spPr/>
      <dgm:t>
        <a:bodyPr/>
        <a:lstStyle/>
        <a:p>
          <a:endParaRPr lang="en-US"/>
        </a:p>
      </dgm:t>
    </dgm:pt>
    <dgm:pt modelId="{D7E3762E-D971-8D41-8525-2B427C7F2D5C}" type="pres">
      <dgm:prSet presAssocID="{1FD5FB05-AF6C-BA4D-B78B-01BB31491F81}" presName="FiveNodes_5" presStyleLbl="node1" presStyleIdx="4" presStyleCnt="5" custScaleX="103611" custScaleY="101908" custLinFactNeighborX="-1200" custLinFactNeighborY="-11304">
        <dgm:presLayoutVars>
          <dgm:bulletEnabled val="1"/>
        </dgm:presLayoutVars>
      </dgm:prSet>
      <dgm:spPr/>
      <dgm:t>
        <a:bodyPr/>
        <a:lstStyle/>
        <a:p>
          <a:endParaRPr lang="en-US"/>
        </a:p>
      </dgm:t>
    </dgm:pt>
    <dgm:pt modelId="{E9DBE666-FDB5-6F4D-8285-03040E4BC23F}" type="pres">
      <dgm:prSet presAssocID="{1FD5FB05-AF6C-BA4D-B78B-01BB31491F81}" presName="FiveConn_1-2" presStyleLbl="fgAccFollowNode1" presStyleIdx="0" presStyleCnt="4">
        <dgm:presLayoutVars>
          <dgm:bulletEnabled val="1"/>
        </dgm:presLayoutVars>
      </dgm:prSet>
      <dgm:spPr/>
      <dgm:t>
        <a:bodyPr/>
        <a:lstStyle/>
        <a:p>
          <a:endParaRPr lang="en-US"/>
        </a:p>
      </dgm:t>
    </dgm:pt>
    <dgm:pt modelId="{8463135E-392E-C747-B253-15F5FBEA797E}" type="pres">
      <dgm:prSet presAssocID="{1FD5FB05-AF6C-BA4D-B78B-01BB31491F81}" presName="FiveConn_2-3" presStyleLbl="fgAccFollowNode1" presStyleIdx="1" presStyleCnt="4">
        <dgm:presLayoutVars>
          <dgm:bulletEnabled val="1"/>
        </dgm:presLayoutVars>
      </dgm:prSet>
      <dgm:spPr/>
      <dgm:t>
        <a:bodyPr/>
        <a:lstStyle/>
        <a:p>
          <a:endParaRPr lang="en-US"/>
        </a:p>
      </dgm:t>
    </dgm:pt>
    <dgm:pt modelId="{FFA8819F-824E-904B-9FB7-8E8A3116CA65}" type="pres">
      <dgm:prSet presAssocID="{1FD5FB05-AF6C-BA4D-B78B-01BB31491F81}" presName="FiveConn_3-4" presStyleLbl="fgAccFollowNode1" presStyleIdx="2" presStyleCnt="4">
        <dgm:presLayoutVars>
          <dgm:bulletEnabled val="1"/>
        </dgm:presLayoutVars>
      </dgm:prSet>
      <dgm:spPr/>
      <dgm:t>
        <a:bodyPr/>
        <a:lstStyle/>
        <a:p>
          <a:endParaRPr lang="en-US"/>
        </a:p>
      </dgm:t>
    </dgm:pt>
    <dgm:pt modelId="{C7C265F7-EB6D-9A46-8C30-B46DB57430CF}" type="pres">
      <dgm:prSet presAssocID="{1FD5FB05-AF6C-BA4D-B78B-01BB31491F81}" presName="FiveConn_4-5" presStyleLbl="fgAccFollowNode1" presStyleIdx="3" presStyleCnt="4">
        <dgm:presLayoutVars>
          <dgm:bulletEnabled val="1"/>
        </dgm:presLayoutVars>
      </dgm:prSet>
      <dgm:spPr/>
      <dgm:t>
        <a:bodyPr/>
        <a:lstStyle/>
        <a:p>
          <a:endParaRPr lang="en-US"/>
        </a:p>
      </dgm:t>
    </dgm:pt>
    <dgm:pt modelId="{821E0090-6AD2-5641-837A-AA7A0FED5DA7}" type="pres">
      <dgm:prSet presAssocID="{1FD5FB05-AF6C-BA4D-B78B-01BB31491F81}" presName="FiveNodes_1_text" presStyleLbl="node1" presStyleIdx="4" presStyleCnt="5">
        <dgm:presLayoutVars>
          <dgm:bulletEnabled val="1"/>
        </dgm:presLayoutVars>
      </dgm:prSet>
      <dgm:spPr/>
      <dgm:t>
        <a:bodyPr/>
        <a:lstStyle/>
        <a:p>
          <a:endParaRPr lang="en-US"/>
        </a:p>
      </dgm:t>
    </dgm:pt>
    <dgm:pt modelId="{4972FE52-460A-A942-8538-2C1ABDEDCCFD}" type="pres">
      <dgm:prSet presAssocID="{1FD5FB05-AF6C-BA4D-B78B-01BB31491F81}" presName="FiveNodes_2_text" presStyleLbl="node1" presStyleIdx="4" presStyleCnt="5">
        <dgm:presLayoutVars>
          <dgm:bulletEnabled val="1"/>
        </dgm:presLayoutVars>
      </dgm:prSet>
      <dgm:spPr/>
      <dgm:t>
        <a:bodyPr/>
        <a:lstStyle/>
        <a:p>
          <a:endParaRPr lang="en-US"/>
        </a:p>
      </dgm:t>
    </dgm:pt>
    <dgm:pt modelId="{BAC8E419-362F-6140-8B2D-91B455D0D0A6}" type="pres">
      <dgm:prSet presAssocID="{1FD5FB05-AF6C-BA4D-B78B-01BB31491F81}" presName="FiveNodes_3_text" presStyleLbl="node1" presStyleIdx="4" presStyleCnt="5">
        <dgm:presLayoutVars>
          <dgm:bulletEnabled val="1"/>
        </dgm:presLayoutVars>
      </dgm:prSet>
      <dgm:spPr/>
      <dgm:t>
        <a:bodyPr/>
        <a:lstStyle/>
        <a:p>
          <a:endParaRPr lang="en-US"/>
        </a:p>
      </dgm:t>
    </dgm:pt>
    <dgm:pt modelId="{BAD3B880-01E9-F64D-A4B3-7A8F9D9FA47D}" type="pres">
      <dgm:prSet presAssocID="{1FD5FB05-AF6C-BA4D-B78B-01BB31491F81}" presName="FiveNodes_4_text" presStyleLbl="node1" presStyleIdx="4" presStyleCnt="5">
        <dgm:presLayoutVars>
          <dgm:bulletEnabled val="1"/>
        </dgm:presLayoutVars>
      </dgm:prSet>
      <dgm:spPr/>
      <dgm:t>
        <a:bodyPr/>
        <a:lstStyle/>
        <a:p>
          <a:endParaRPr lang="en-US"/>
        </a:p>
      </dgm:t>
    </dgm:pt>
    <dgm:pt modelId="{F13C42F5-2665-0C44-8CDE-AC829D3368E7}" type="pres">
      <dgm:prSet presAssocID="{1FD5FB05-AF6C-BA4D-B78B-01BB31491F81}" presName="FiveNodes_5_text" presStyleLbl="node1" presStyleIdx="4" presStyleCnt="5">
        <dgm:presLayoutVars>
          <dgm:bulletEnabled val="1"/>
        </dgm:presLayoutVars>
      </dgm:prSet>
      <dgm:spPr/>
      <dgm:t>
        <a:bodyPr/>
        <a:lstStyle/>
        <a:p>
          <a:endParaRPr lang="en-US"/>
        </a:p>
      </dgm:t>
    </dgm:pt>
  </dgm:ptLst>
  <dgm:cxnLst>
    <dgm:cxn modelId="{6312402C-1178-F147-955E-08ACC5A26DB5}" srcId="{1FD5FB05-AF6C-BA4D-B78B-01BB31491F81}" destId="{BEDBD6FF-5019-5248-8877-C7526722FB23}" srcOrd="2" destOrd="0" parTransId="{1487C9B0-C452-2C40-8D80-9CBBAF9D6A6F}" sibTransId="{BF65BB3E-EC5D-2045-968E-687912BD653D}"/>
    <dgm:cxn modelId="{79E6721F-D9D9-5248-B25A-054BD563A65D}" type="presOf" srcId="{75036340-5C0D-4F45-BD3E-9FD9C9E0D91E}" destId="{821E0090-6AD2-5641-837A-AA7A0FED5DA7}" srcOrd="1" destOrd="0" presId="urn:microsoft.com/office/officeart/2005/8/layout/vProcess5"/>
    <dgm:cxn modelId="{75626B2B-5B28-174D-997E-D3FB228062DF}" srcId="{1FD5FB05-AF6C-BA4D-B78B-01BB31491F81}" destId="{75036340-5C0D-4F45-BD3E-9FD9C9E0D91E}" srcOrd="0" destOrd="0" parTransId="{FE3D34E2-CDAD-3A48-A7AC-A2EDB98879B0}" sibTransId="{B00391AA-0C3C-2C4C-9DB2-47FDAD5C3F43}"/>
    <dgm:cxn modelId="{0F2E0F3D-EF82-ED4E-AFEE-C389F330B993}" type="presOf" srcId="{478E5696-1E66-F746-AC0D-DD88A7B832B9}" destId="{F13C42F5-2665-0C44-8CDE-AC829D3368E7}" srcOrd="1" destOrd="0" presId="urn:microsoft.com/office/officeart/2005/8/layout/vProcess5"/>
    <dgm:cxn modelId="{5DA2EAC2-E61F-604F-8DF9-BDD03083DB79}" srcId="{1FD5FB05-AF6C-BA4D-B78B-01BB31491F81}" destId="{B790B713-9DF8-FF4E-A3D8-9DC886766EFB}" srcOrd="1" destOrd="0" parTransId="{D3414ABE-EBAE-0841-9DFE-39662DCC687F}" sibTransId="{9316BF77-60C6-984C-BB8C-AABA8E137030}"/>
    <dgm:cxn modelId="{AF402F10-3655-DC4B-A2A3-034719C5038F}" type="presOf" srcId="{A9E99864-8357-9B45-858D-AB0A9383119D}" destId="{E2729D56-25C1-C74B-8E8D-449FA8B2AE87}" srcOrd="0" destOrd="0" presId="urn:microsoft.com/office/officeart/2005/8/layout/vProcess5"/>
    <dgm:cxn modelId="{AB109655-E642-394F-A228-8B72480D65B2}" type="presOf" srcId="{B00391AA-0C3C-2C4C-9DB2-47FDAD5C3F43}" destId="{E9DBE666-FDB5-6F4D-8285-03040E4BC23F}" srcOrd="0" destOrd="0" presId="urn:microsoft.com/office/officeart/2005/8/layout/vProcess5"/>
    <dgm:cxn modelId="{347E13DD-2D18-934B-AC5A-64CC89B69D48}" type="presOf" srcId="{B790B713-9DF8-FF4E-A3D8-9DC886766EFB}" destId="{5D28BC67-8655-CC4E-982E-BA311DEC0487}" srcOrd="0" destOrd="0" presId="urn:microsoft.com/office/officeart/2005/8/layout/vProcess5"/>
    <dgm:cxn modelId="{176F9726-7D89-2D40-87A0-FE64BE6E87C6}" type="presOf" srcId="{3F85D0EA-8FB7-174B-A9A2-BD916E680188}" destId="{C7C265F7-EB6D-9A46-8C30-B46DB57430CF}" srcOrd="0" destOrd="0" presId="urn:microsoft.com/office/officeart/2005/8/layout/vProcess5"/>
    <dgm:cxn modelId="{03D87004-E43E-2746-9A87-68E9361FC186}" srcId="{1FD5FB05-AF6C-BA4D-B78B-01BB31491F81}" destId="{519B6CE0-6250-FC41-9993-737F5B846C02}" srcOrd="7" destOrd="0" parTransId="{8FDCEEA6-7148-4B4D-A2F2-83F95BC0E964}" sibTransId="{95696F4C-ED12-0444-88C4-DB4F8B41FC8E}"/>
    <dgm:cxn modelId="{F3FB317B-7819-C04C-9052-C36754788041}" srcId="{1FD5FB05-AF6C-BA4D-B78B-01BB31491F81}" destId="{B02DDF9F-3779-C94E-B03C-E127EF60F31B}" srcOrd="6" destOrd="0" parTransId="{FB390F04-BB3C-1247-A294-E85E4A6E6AFD}" sibTransId="{CB22ED6A-061E-B74C-9342-4035EF509BFE}"/>
    <dgm:cxn modelId="{262FB46A-2DC0-5040-90D4-0AC4462457D3}" type="presOf" srcId="{75036340-5C0D-4F45-BD3E-9FD9C9E0D91E}" destId="{9ECA7D48-CE72-D44E-9598-5C1323F77896}" srcOrd="0" destOrd="0" presId="urn:microsoft.com/office/officeart/2005/8/layout/vProcess5"/>
    <dgm:cxn modelId="{67A1A5C0-E5BB-7449-95CE-666171AB6937}" srcId="{1FD5FB05-AF6C-BA4D-B78B-01BB31491F81}" destId="{A9E99864-8357-9B45-858D-AB0A9383119D}" srcOrd="3" destOrd="0" parTransId="{633D1C7E-30D7-6B4B-82D8-0EA03BDB68D7}" sibTransId="{3F85D0EA-8FB7-174B-A9A2-BD916E680188}"/>
    <dgm:cxn modelId="{F843D292-0C07-8148-8FAF-7A1880A894E1}" type="presOf" srcId="{B790B713-9DF8-FF4E-A3D8-9DC886766EFB}" destId="{4972FE52-460A-A942-8538-2C1ABDEDCCFD}" srcOrd="1" destOrd="0" presId="urn:microsoft.com/office/officeart/2005/8/layout/vProcess5"/>
    <dgm:cxn modelId="{FFD5FBEE-5EAB-5E44-9EFD-B9DA0A5DA150}" type="presOf" srcId="{BF65BB3E-EC5D-2045-968E-687912BD653D}" destId="{FFA8819F-824E-904B-9FB7-8E8A3116CA65}" srcOrd="0" destOrd="0" presId="urn:microsoft.com/office/officeart/2005/8/layout/vProcess5"/>
    <dgm:cxn modelId="{A97818D9-6C84-2D42-8DA3-23E00631A1B1}" type="presOf" srcId="{BEDBD6FF-5019-5248-8877-C7526722FB23}" destId="{CEF13B0D-470C-8242-A6F7-9E8B5873B797}" srcOrd="0" destOrd="0" presId="urn:microsoft.com/office/officeart/2005/8/layout/vProcess5"/>
    <dgm:cxn modelId="{5783D170-605A-8348-84BD-4436A363C6C2}" type="presOf" srcId="{478E5696-1E66-F746-AC0D-DD88A7B832B9}" destId="{D7E3762E-D971-8D41-8525-2B427C7F2D5C}" srcOrd="0" destOrd="0" presId="urn:microsoft.com/office/officeart/2005/8/layout/vProcess5"/>
    <dgm:cxn modelId="{BBADDA78-E0CD-C346-831B-8276A03905E8}" srcId="{1FD5FB05-AF6C-BA4D-B78B-01BB31491F81}" destId="{478E5696-1E66-F746-AC0D-DD88A7B832B9}" srcOrd="4" destOrd="0" parTransId="{2FD8F47D-A72D-DE49-AE51-F85603DEEF4D}" sibTransId="{D8AFDA66-4946-3140-BFB9-5EA9EACCDC3E}"/>
    <dgm:cxn modelId="{D9E97390-CD11-5F4F-9D04-A5789F71E315}" type="presOf" srcId="{BEDBD6FF-5019-5248-8877-C7526722FB23}" destId="{BAC8E419-362F-6140-8B2D-91B455D0D0A6}" srcOrd="1" destOrd="0" presId="urn:microsoft.com/office/officeart/2005/8/layout/vProcess5"/>
    <dgm:cxn modelId="{A644E192-1E91-094F-B205-A2978C345BB4}" type="presOf" srcId="{A9E99864-8357-9B45-858D-AB0A9383119D}" destId="{BAD3B880-01E9-F64D-A4B3-7A8F9D9FA47D}" srcOrd="1" destOrd="0" presId="urn:microsoft.com/office/officeart/2005/8/layout/vProcess5"/>
    <dgm:cxn modelId="{DF336709-B861-F14D-AC54-30BC1844CF57}" srcId="{1FD5FB05-AF6C-BA4D-B78B-01BB31491F81}" destId="{B841CCEF-BD7D-784B-83ED-73A015C5DFC6}" srcOrd="5" destOrd="0" parTransId="{F66CBF5B-263A-1048-BF9C-6BD5A0601304}" sibTransId="{037E9D42-D7AD-7D42-A7AD-6865A35ADD6D}"/>
    <dgm:cxn modelId="{2151C81B-2FC7-964A-881A-7EB201A21675}" type="presOf" srcId="{9316BF77-60C6-984C-BB8C-AABA8E137030}" destId="{8463135E-392E-C747-B253-15F5FBEA797E}" srcOrd="0" destOrd="0" presId="urn:microsoft.com/office/officeart/2005/8/layout/vProcess5"/>
    <dgm:cxn modelId="{01E93D1A-53F4-C74B-A9C0-A85E179BA297}" type="presOf" srcId="{1FD5FB05-AF6C-BA4D-B78B-01BB31491F81}" destId="{0DD4F452-AEAA-CF46-9357-D98D9BA748C4}" srcOrd="0" destOrd="0" presId="urn:microsoft.com/office/officeart/2005/8/layout/vProcess5"/>
    <dgm:cxn modelId="{A6A0E97A-F072-7B4E-BDF1-FD9BA2E840A6}" type="presParOf" srcId="{0DD4F452-AEAA-CF46-9357-D98D9BA748C4}" destId="{99393D95-FCFC-BB48-B21E-B81FE9D034CC}" srcOrd="0" destOrd="0" presId="urn:microsoft.com/office/officeart/2005/8/layout/vProcess5"/>
    <dgm:cxn modelId="{8A608C3F-573C-9C40-928E-D2B176BC5B5F}" type="presParOf" srcId="{0DD4F452-AEAA-CF46-9357-D98D9BA748C4}" destId="{9ECA7D48-CE72-D44E-9598-5C1323F77896}" srcOrd="1" destOrd="0" presId="urn:microsoft.com/office/officeart/2005/8/layout/vProcess5"/>
    <dgm:cxn modelId="{71FC5B31-F0B1-464B-AF1A-B0382D64CE75}" type="presParOf" srcId="{0DD4F452-AEAA-CF46-9357-D98D9BA748C4}" destId="{5D28BC67-8655-CC4E-982E-BA311DEC0487}" srcOrd="2" destOrd="0" presId="urn:microsoft.com/office/officeart/2005/8/layout/vProcess5"/>
    <dgm:cxn modelId="{91CAE134-7FBD-D34A-9B98-BEB1DBADD543}" type="presParOf" srcId="{0DD4F452-AEAA-CF46-9357-D98D9BA748C4}" destId="{CEF13B0D-470C-8242-A6F7-9E8B5873B797}" srcOrd="3" destOrd="0" presId="urn:microsoft.com/office/officeart/2005/8/layout/vProcess5"/>
    <dgm:cxn modelId="{E98F27D5-AD1C-8040-842B-00F009756FFE}" type="presParOf" srcId="{0DD4F452-AEAA-CF46-9357-D98D9BA748C4}" destId="{E2729D56-25C1-C74B-8E8D-449FA8B2AE87}" srcOrd="4" destOrd="0" presId="urn:microsoft.com/office/officeart/2005/8/layout/vProcess5"/>
    <dgm:cxn modelId="{451C6AFB-10A6-F147-9138-D634CC4F1E59}" type="presParOf" srcId="{0DD4F452-AEAA-CF46-9357-D98D9BA748C4}" destId="{D7E3762E-D971-8D41-8525-2B427C7F2D5C}" srcOrd="5" destOrd="0" presId="urn:microsoft.com/office/officeart/2005/8/layout/vProcess5"/>
    <dgm:cxn modelId="{AEC93BD8-896D-C14B-BFFF-779FE5EF6A21}" type="presParOf" srcId="{0DD4F452-AEAA-CF46-9357-D98D9BA748C4}" destId="{E9DBE666-FDB5-6F4D-8285-03040E4BC23F}" srcOrd="6" destOrd="0" presId="urn:microsoft.com/office/officeart/2005/8/layout/vProcess5"/>
    <dgm:cxn modelId="{7B83D32D-DF92-FF4E-9604-0043BAA327A6}" type="presParOf" srcId="{0DD4F452-AEAA-CF46-9357-D98D9BA748C4}" destId="{8463135E-392E-C747-B253-15F5FBEA797E}" srcOrd="7" destOrd="0" presId="urn:microsoft.com/office/officeart/2005/8/layout/vProcess5"/>
    <dgm:cxn modelId="{9244462F-2321-8747-9702-D42E9ED2D776}" type="presParOf" srcId="{0DD4F452-AEAA-CF46-9357-D98D9BA748C4}" destId="{FFA8819F-824E-904B-9FB7-8E8A3116CA65}" srcOrd="8" destOrd="0" presId="urn:microsoft.com/office/officeart/2005/8/layout/vProcess5"/>
    <dgm:cxn modelId="{BD956C04-5317-DE43-8F9A-2A05DE6F1214}" type="presParOf" srcId="{0DD4F452-AEAA-CF46-9357-D98D9BA748C4}" destId="{C7C265F7-EB6D-9A46-8C30-B46DB57430CF}" srcOrd="9" destOrd="0" presId="urn:microsoft.com/office/officeart/2005/8/layout/vProcess5"/>
    <dgm:cxn modelId="{DC6D3A1C-EF82-0F49-8C1E-F670E21FEA0E}" type="presParOf" srcId="{0DD4F452-AEAA-CF46-9357-D98D9BA748C4}" destId="{821E0090-6AD2-5641-837A-AA7A0FED5DA7}" srcOrd="10" destOrd="0" presId="urn:microsoft.com/office/officeart/2005/8/layout/vProcess5"/>
    <dgm:cxn modelId="{9F284642-3348-574E-B718-C4E5C6B56902}" type="presParOf" srcId="{0DD4F452-AEAA-CF46-9357-D98D9BA748C4}" destId="{4972FE52-460A-A942-8538-2C1ABDEDCCFD}" srcOrd="11" destOrd="0" presId="urn:microsoft.com/office/officeart/2005/8/layout/vProcess5"/>
    <dgm:cxn modelId="{7033A266-4DAD-3C44-A1E3-2650D50157F5}" type="presParOf" srcId="{0DD4F452-AEAA-CF46-9357-D98D9BA748C4}" destId="{BAC8E419-362F-6140-8B2D-91B455D0D0A6}" srcOrd="12" destOrd="0" presId="urn:microsoft.com/office/officeart/2005/8/layout/vProcess5"/>
    <dgm:cxn modelId="{2EB10D4B-62DE-6F45-B0E5-4270BBE0CC05}" type="presParOf" srcId="{0DD4F452-AEAA-CF46-9357-D98D9BA748C4}" destId="{BAD3B880-01E9-F64D-A4B3-7A8F9D9FA47D}" srcOrd="13" destOrd="0" presId="urn:microsoft.com/office/officeart/2005/8/layout/vProcess5"/>
    <dgm:cxn modelId="{1B6DD0D9-6C64-2D40-9B7A-AF786AED84E6}" type="presParOf" srcId="{0DD4F452-AEAA-CF46-9357-D98D9BA748C4}" destId="{F13C42F5-2665-0C44-8CDE-AC829D3368E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3D3" qsCatId="3D" csTypeId="urn:microsoft.com/office/officeart/2005/8/colors/accent1_2" csCatId="accent1" phldr="1"/>
      <dgm:spPr/>
      <dgm:t>
        <a:bodyPr/>
        <a:lstStyle/>
        <a:p>
          <a:endParaRPr lang="en-US"/>
        </a:p>
      </dgm:t>
    </dgm:pt>
    <dgm:pt modelId="{75036340-5C0D-4F45-BD3E-9FD9C9E0D91E}">
      <dgm:prSet custT="1"/>
      <dgm:spPr/>
      <dgm:t>
        <a:bodyPr/>
        <a:lstStyle/>
        <a:p>
          <a:r>
            <a:rPr lang="en-US" sz="1800" b="1" dirty="0" smtClean="0"/>
            <a:t>Science provides foundation for policy issue. Science and data are presented and/or published. </a:t>
          </a:r>
          <a:r>
            <a:rPr lang="en-US" sz="1800" b="1" dirty="0" smtClean="0">
              <a:solidFill>
                <a:srgbClr val="EEAC77"/>
              </a:solidFill>
            </a:rPr>
            <a:t>Forest fragmentation research is published identifying ecological impacts. Mapping of intact forest blocks in conducted. Land use trend analysis in forest areas published</a:t>
          </a:r>
          <a:r>
            <a:rPr lang="en-US" sz="1600" b="1" dirty="0" smtClean="0">
              <a:solidFill>
                <a:srgbClr val="EEAC77"/>
              </a:solidFill>
            </a:rPr>
            <a:t>.</a:t>
          </a:r>
          <a:endParaRPr lang="en-US" sz="1600" b="1" dirty="0">
            <a:solidFill>
              <a:srgbClr val="EEAC77"/>
            </a:solidFill>
          </a:endParaRPr>
        </a:p>
      </dgm:t>
    </dgm:pt>
    <dgm:pt modelId="{FE3D34E2-CDAD-3A48-A7AC-A2EDB98879B0}" type="parTrans" cxnId="{75626B2B-5B28-174D-997E-D3FB228062DF}">
      <dgm:prSet/>
      <dgm:spPr/>
      <dgm:t>
        <a:bodyPr/>
        <a:lstStyle/>
        <a:p>
          <a:endParaRPr lang="en-US"/>
        </a:p>
      </dgm:t>
    </dgm:pt>
    <dgm:pt modelId="{B00391AA-0C3C-2C4C-9DB2-47FDAD5C3F43}" type="sibTrans" cxnId="{75626B2B-5B28-174D-997E-D3FB228062DF}">
      <dgm:prSet/>
      <dgm:spPr/>
      <dgm:t>
        <a:bodyPr/>
        <a:lstStyle/>
        <a:p>
          <a:endParaRPr lang="en-US"/>
        </a:p>
      </dgm:t>
    </dgm:pt>
    <dgm:pt modelId="{519B6CE0-6250-FC41-9993-737F5B846C02}">
      <dgm:prSet/>
      <dgm:spPr/>
      <dgm:t>
        <a:bodyPr/>
        <a:lstStyle/>
        <a:p>
          <a:endParaRPr lang="en-US" dirty="0"/>
        </a:p>
      </dgm:t>
    </dgm:pt>
    <dgm:pt modelId="{95696F4C-ED12-0444-88C4-DB4F8B41FC8E}" type="sibTrans" cxnId="{03D87004-E43E-2746-9A87-68E9361FC186}">
      <dgm:prSet/>
      <dgm:spPr/>
      <dgm:t>
        <a:bodyPr/>
        <a:lstStyle/>
        <a:p>
          <a:endParaRPr lang="en-US"/>
        </a:p>
      </dgm:t>
    </dgm:pt>
    <dgm:pt modelId="{8FDCEEA6-7148-4B4D-A2F2-83F95BC0E964}" type="parTrans" cxnId="{03D87004-E43E-2746-9A87-68E9361FC186}">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t>
        <a:bodyPr/>
        <a:lstStyle/>
        <a:p>
          <a:endParaRPr lang="en-US"/>
        </a:p>
      </dgm:t>
    </dgm:pt>
    <dgm:pt modelId="{E0FD1D25-91AF-9241-ADF7-0F761C3E1B0E}" type="pres">
      <dgm:prSet presAssocID="{1FD5FB05-AF6C-BA4D-B78B-01BB31491F81}" presName="TwoNodes_1" presStyleLbl="node1" presStyleIdx="0" presStyleCnt="2" custScaleX="104207" custScaleY="71843" custLinFactNeighborX="6934" custLinFactNeighborY="-9742">
        <dgm:presLayoutVars>
          <dgm:bulletEnabled val="1"/>
        </dgm:presLayoutVars>
      </dgm:prSet>
      <dgm:spPr/>
      <dgm:t>
        <a:bodyPr/>
        <a:lstStyle/>
        <a:p>
          <a:endParaRPr lang="en-US"/>
        </a:p>
      </dgm:t>
    </dgm:pt>
    <dgm:pt modelId="{AC224D26-2628-D447-AF82-C0D8F3EF91CE}" type="pres">
      <dgm:prSet presAssocID="{1FD5FB05-AF6C-BA4D-B78B-01BB31491F81}" presName="TwoNodes_2" presStyleLbl="node1" presStyleIdx="1" presStyleCnt="2" custScaleX="117647" custScaleY="136092" custLinFactNeighborX="-5464" custLinFactNeighborY="-12811">
        <dgm:presLayoutVars>
          <dgm:bulletEnabled val="1"/>
        </dgm:presLayoutVars>
      </dgm:prSet>
      <dgm:spPr/>
    </dgm:pt>
    <dgm:pt modelId="{1E4F1FD3-B4E0-E746-8942-AB0F2DFA5592}" type="pres">
      <dgm:prSet presAssocID="{1FD5FB05-AF6C-BA4D-B78B-01BB31491F81}" presName="TwoConn_1-2" presStyleLbl="fgAccFollowNode1" presStyleIdx="0" presStyleCnt="1" custLinFactNeighborX="15403" custLinFactNeighborY="-94915">
        <dgm:presLayoutVars>
          <dgm:bulletEnabled val="1"/>
        </dgm:presLayoutVars>
      </dgm:prSet>
      <dgm:spPr/>
      <dgm:t>
        <a:bodyPr/>
        <a:lstStyle/>
        <a:p>
          <a:endParaRPr lang="en-US"/>
        </a:p>
      </dgm:t>
    </dgm:pt>
    <dgm:pt modelId="{1DDFAB5D-556D-1C4F-93B0-794544E2013F}" type="pres">
      <dgm:prSet presAssocID="{1FD5FB05-AF6C-BA4D-B78B-01BB31491F81}" presName="TwoNodes_1_text" presStyleLbl="node1" presStyleIdx="1" presStyleCnt="2">
        <dgm:presLayoutVars>
          <dgm:bulletEnabled val="1"/>
        </dgm:presLayoutVars>
      </dgm:prSet>
      <dgm:spPr/>
      <dgm:t>
        <a:bodyPr/>
        <a:lstStyle/>
        <a:p>
          <a:endParaRPr lang="en-US"/>
        </a:p>
      </dgm:t>
    </dgm:pt>
    <dgm:pt modelId="{C259D11F-EB19-584B-9878-649829268181}" type="pres">
      <dgm:prSet presAssocID="{1FD5FB05-AF6C-BA4D-B78B-01BB31491F81}" presName="TwoNodes_2_text" presStyleLbl="node1" presStyleIdx="1" presStyleCnt="2">
        <dgm:presLayoutVars>
          <dgm:bulletEnabled val="1"/>
        </dgm:presLayoutVars>
      </dgm:prSet>
      <dgm:spPr/>
    </dgm:pt>
  </dgm:ptLst>
  <dgm:cxnLst>
    <dgm:cxn modelId="{A08F2F60-A30A-224D-B9D9-2FE43F97BA46}" type="presOf" srcId="{519B6CE0-6250-FC41-9993-737F5B846C02}" destId="{AC224D26-2628-D447-AF82-C0D8F3EF91CE}" srcOrd="0" destOrd="0" presId="urn:microsoft.com/office/officeart/2005/8/layout/vProcess5"/>
    <dgm:cxn modelId="{AF46B6AE-F4E4-EF47-BE86-08AD8E891BD7}" type="presOf" srcId="{75036340-5C0D-4F45-BD3E-9FD9C9E0D91E}" destId="{1DDFAB5D-556D-1C4F-93B0-794544E2013F}" srcOrd="1" destOrd="0" presId="urn:microsoft.com/office/officeart/2005/8/layout/vProcess5"/>
    <dgm:cxn modelId="{F69441E7-1949-D240-84EE-A23F99F3DEBE}" type="presOf" srcId="{B00391AA-0C3C-2C4C-9DB2-47FDAD5C3F43}" destId="{1E4F1FD3-B4E0-E746-8942-AB0F2DFA5592}" srcOrd="0" destOrd="0" presId="urn:microsoft.com/office/officeart/2005/8/layout/vProcess5"/>
    <dgm:cxn modelId="{75626B2B-5B28-174D-997E-D3FB228062DF}" srcId="{1FD5FB05-AF6C-BA4D-B78B-01BB31491F81}" destId="{75036340-5C0D-4F45-BD3E-9FD9C9E0D91E}" srcOrd="0" destOrd="0" parTransId="{FE3D34E2-CDAD-3A48-A7AC-A2EDB98879B0}" sibTransId="{B00391AA-0C3C-2C4C-9DB2-47FDAD5C3F43}"/>
    <dgm:cxn modelId="{E3A02863-1127-D04D-A5DE-AF833D5276D0}" type="presOf" srcId="{519B6CE0-6250-FC41-9993-737F5B846C02}" destId="{C259D11F-EB19-584B-9878-649829268181}" srcOrd="1" destOrd="0" presId="urn:microsoft.com/office/officeart/2005/8/layout/vProcess5"/>
    <dgm:cxn modelId="{33E9DD9F-5476-4D4A-8C3C-47AE49FF213E}" type="presOf" srcId="{1FD5FB05-AF6C-BA4D-B78B-01BB31491F81}" destId="{0DD4F452-AEAA-CF46-9357-D98D9BA748C4}" srcOrd="0" destOrd="0" presId="urn:microsoft.com/office/officeart/2005/8/layout/vProcess5"/>
    <dgm:cxn modelId="{03D87004-E43E-2746-9A87-68E9361FC186}" srcId="{1FD5FB05-AF6C-BA4D-B78B-01BB31491F81}" destId="{519B6CE0-6250-FC41-9993-737F5B846C02}" srcOrd="1" destOrd="0" parTransId="{8FDCEEA6-7148-4B4D-A2F2-83F95BC0E964}" sibTransId="{95696F4C-ED12-0444-88C4-DB4F8B41FC8E}"/>
    <dgm:cxn modelId="{C791C70E-8CAA-E643-96A6-553C4E815DCD}" type="presOf" srcId="{75036340-5C0D-4F45-BD3E-9FD9C9E0D91E}" destId="{E0FD1D25-91AF-9241-ADF7-0F761C3E1B0E}" srcOrd="0" destOrd="0" presId="urn:microsoft.com/office/officeart/2005/8/layout/vProcess5"/>
    <dgm:cxn modelId="{962535A7-4A49-F34E-9049-FC00F450B318}" type="presParOf" srcId="{0DD4F452-AEAA-CF46-9357-D98D9BA748C4}" destId="{99393D95-FCFC-BB48-B21E-B81FE9D034CC}" srcOrd="0" destOrd="0" presId="urn:microsoft.com/office/officeart/2005/8/layout/vProcess5"/>
    <dgm:cxn modelId="{59E7F15B-66EE-4649-A070-6A6274338D52}" type="presParOf" srcId="{0DD4F452-AEAA-CF46-9357-D98D9BA748C4}" destId="{E0FD1D25-91AF-9241-ADF7-0F761C3E1B0E}" srcOrd="1" destOrd="0" presId="urn:microsoft.com/office/officeart/2005/8/layout/vProcess5"/>
    <dgm:cxn modelId="{8125CF88-ECE9-074E-BB85-85CC893A2000}" type="presParOf" srcId="{0DD4F452-AEAA-CF46-9357-D98D9BA748C4}" destId="{AC224D26-2628-D447-AF82-C0D8F3EF91CE}" srcOrd="2" destOrd="0" presId="urn:microsoft.com/office/officeart/2005/8/layout/vProcess5"/>
    <dgm:cxn modelId="{C1993257-1E0E-304B-8049-74F26D0E44EC}" type="presParOf" srcId="{0DD4F452-AEAA-CF46-9357-D98D9BA748C4}" destId="{1E4F1FD3-B4E0-E746-8942-AB0F2DFA5592}" srcOrd="3" destOrd="0" presId="urn:microsoft.com/office/officeart/2005/8/layout/vProcess5"/>
    <dgm:cxn modelId="{35007206-F6A0-7C44-B076-53FCE9668E60}" type="presParOf" srcId="{0DD4F452-AEAA-CF46-9357-D98D9BA748C4}" destId="{1DDFAB5D-556D-1C4F-93B0-794544E2013F}" srcOrd="4" destOrd="0" presId="urn:microsoft.com/office/officeart/2005/8/layout/vProcess5"/>
    <dgm:cxn modelId="{6D873D0D-503F-6640-8DA6-D385E86B569D}" type="presParOf" srcId="{0DD4F452-AEAA-CF46-9357-D98D9BA748C4}" destId="{C259D11F-EB19-584B-9878-64982926818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3D3" qsCatId="3D" csTypeId="urn:microsoft.com/office/officeart/2005/8/colors/accent1_2" csCatId="accent1" phldr="1"/>
      <dgm:spPr/>
      <dgm:t>
        <a:bodyPr/>
        <a:lstStyle/>
        <a:p>
          <a:endParaRPr lang="en-US"/>
        </a:p>
      </dgm:t>
    </dgm:pt>
    <dgm:pt modelId="{B790B713-9DF8-FF4E-A3D8-9DC886766EFB}">
      <dgm:prSet custT="1"/>
      <dgm:spPr/>
      <dgm:t>
        <a:bodyPr/>
        <a:lstStyle/>
        <a:p>
          <a:r>
            <a:rPr lang="en-US" sz="1800" b="1" dirty="0" smtClean="0"/>
            <a:t>Awareness building – </a:t>
          </a:r>
          <a:r>
            <a:rPr lang="en-US" sz="1800" b="1" dirty="0" smtClean="0">
              <a:solidFill>
                <a:srgbClr val="EEAC77"/>
              </a:solidFill>
            </a:rPr>
            <a:t>Forest Roundtable on Parcelization and Forest Fragmentation convenes for a decade to examine science and build awareness in Vermont. </a:t>
          </a:r>
          <a:endParaRPr lang="en-US" sz="1800" b="1" dirty="0">
            <a:solidFill>
              <a:srgbClr val="EEAC77"/>
            </a:solidFill>
          </a:endParaRPr>
        </a:p>
      </dgm:t>
    </dgm:pt>
    <dgm:pt modelId="{D3414ABE-EBAE-0841-9DFE-39662DCC687F}" type="parTrans" cxnId="{5DA2EAC2-E61F-604F-8DF9-BDD03083DB79}">
      <dgm:prSet/>
      <dgm:spPr/>
      <dgm:t>
        <a:bodyPr/>
        <a:lstStyle/>
        <a:p>
          <a:endParaRPr lang="en-US"/>
        </a:p>
      </dgm:t>
    </dgm:pt>
    <dgm:pt modelId="{9316BF77-60C6-984C-BB8C-AABA8E137030}" type="sibTrans" cxnId="{5DA2EAC2-E61F-604F-8DF9-BDD03083DB79}">
      <dgm:prSet/>
      <dgm:spPr/>
      <dgm:t>
        <a:bodyPr/>
        <a:lstStyle/>
        <a:p>
          <a:endParaRPr lang="en-US"/>
        </a:p>
      </dgm:t>
    </dgm:pt>
    <dgm:pt modelId="{519B6CE0-6250-FC41-9993-737F5B846C02}">
      <dgm:prSet/>
      <dgm:spPr/>
      <dgm:t>
        <a:bodyPr/>
        <a:lstStyle/>
        <a:p>
          <a:endParaRPr lang="en-US" dirty="0"/>
        </a:p>
      </dgm:t>
    </dgm:pt>
    <dgm:pt modelId="{95696F4C-ED12-0444-88C4-DB4F8B41FC8E}" type="sibTrans" cxnId="{03D87004-E43E-2746-9A87-68E9361FC186}">
      <dgm:prSet/>
      <dgm:spPr/>
      <dgm:t>
        <a:bodyPr/>
        <a:lstStyle/>
        <a:p>
          <a:endParaRPr lang="en-US"/>
        </a:p>
      </dgm:t>
    </dgm:pt>
    <dgm:pt modelId="{8FDCEEA6-7148-4B4D-A2F2-83F95BC0E964}" type="parTrans" cxnId="{03D87004-E43E-2746-9A87-68E9361FC186}">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t>
        <a:bodyPr/>
        <a:lstStyle/>
        <a:p>
          <a:endParaRPr lang="en-US"/>
        </a:p>
      </dgm:t>
    </dgm:pt>
    <dgm:pt modelId="{2031A909-6AB4-1641-A021-A22E05D3A3F7}" type="pres">
      <dgm:prSet presAssocID="{1FD5FB05-AF6C-BA4D-B78B-01BB31491F81}" presName="TwoNodes_1" presStyleLbl="node1" presStyleIdx="0" presStyleCnt="2" custScaleX="97342" custScaleY="54175" custLinFactNeighborX="-2079" custLinFactNeighborY="-19788">
        <dgm:presLayoutVars>
          <dgm:bulletEnabled val="1"/>
        </dgm:presLayoutVars>
      </dgm:prSet>
      <dgm:spPr/>
      <dgm:t>
        <a:bodyPr/>
        <a:lstStyle/>
        <a:p>
          <a:endParaRPr lang="en-US"/>
        </a:p>
      </dgm:t>
    </dgm:pt>
    <dgm:pt modelId="{1EF18036-D5D9-6E48-B533-644DEA954C4A}" type="pres">
      <dgm:prSet presAssocID="{1FD5FB05-AF6C-BA4D-B78B-01BB31491F81}" presName="TwoNodes_2" presStyleLbl="node1" presStyleIdx="1" presStyleCnt="2" custScaleX="94168" custScaleY="150522" custLinFactNeighborX="-4919" custLinFactNeighborY="-23954">
        <dgm:presLayoutVars>
          <dgm:bulletEnabled val="1"/>
        </dgm:presLayoutVars>
      </dgm:prSet>
      <dgm:spPr/>
      <dgm:t>
        <a:bodyPr/>
        <a:lstStyle/>
        <a:p>
          <a:endParaRPr lang="en-US"/>
        </a:p>
      </dgm:t>
    </dgm:pt>
    <dgm:pt modelId="{23D5DAA6-3F17-134F-8B40-99C14D457063}" type="pres">
      <dgm:prSet presAssocID="{1FD5FB05-AF6C-BA4D-B78B-01BB31491F81}" presName="TwoConn_1-2" presStyleLbl="fgAccFollowNode1" presStyleIdx="0" presStyleCnt="1" custLinFactNeighborX="801" custLinFactNeighborY="-68897">
        <dgm:presLayoutVars>
          <dgm:bulletEnabled val="1"/>
        </dgm:presLayoutVars>
      </dgm:prSet>
      <dgm:spPr/>
      <dgm:t>
        <a:bodyPr/>
        <a:lstStyle/>
        <a:p>
          <a:endParaRPr lang="en-US"/>
        </a:p>
      </dgm:t>
    </dgm:pt>
    <dgm:pt modelId="{1D3DD1B2-3555-F64C-8581-4F5C9EA57EC5}" type="pres">
      <dgm:prSet presAssocID="{1FD5FB05-AF6C-BA4D-B78B-01BB31491F81}" presName="TwoNodes_1_text" presStyleLbl="node1" presStyleIdx="1" presStyleCnt="2">
        <dgm:presLayoutVars>
          <dgm:bulletEnabled val="1"/>
        </dgm:presLayoutVars>
      </dgm:prSet>
      <dgm:spPr/>
      <dgm:t>
        <a:bodyPr/>
        <a:lstStyle/>
        <a:p>
          <a:endParaRPr lang="en-US"/>
        </a:p>
      </dgm:t>
    </dgm:pt>
    <dgm:pt modelId="{977EE131-60C2-5847-9980-53C61E0E0FCF}" type="pres">
      <dgm:prSet presAssocID="{1FD5FB05-AF6C-BA4D-B78B-01BB31491F81}" presName="TwoNodes_2_text" presStyleLbl="node1" presStyleIdx="1" presStyleCnt="2">
        <dgm:presLayoutVars>
          <dgm:bulletEnabled val="1"/>
        </dgm:presLayoutVars>
      </dgm:prSet>
      <dgm:spPr/>
      <dgm:t>
        <a:bodyPr/>
        <a:lstStyle/>
        <a:p>
          <a:endParaRPr lang="en-US"/>
        </a:p>
      </dgm:t>
    </dgm:pt>
  </dgm:ptLst>
  <dgm:cxnLst>
    <dgm:cxn modelId="{35E6E038-C62B-0B44-ABB0-395730C6E976}" type="presOf" srcId="{519B6CE0-6250-FC41-9993-737F5B846C02}" destId="{1EF18036-D5D9-6E48-B533-644DEA954C4A}" srcOrd="0" destOrd="0" presId="urn:microsoft.com/office/officeart/2005/8/layout/vProcess5"/>
    <dgm:cxn modelId="{03D87004-E43E-2746-9A87-68E9361FC186}" srcId="{1FD5FB05-AF6C-BA4D-B78B-01BB31491F81}" destId="{519B6CE0-6250-FC41-9993-737F5B846C02}" srcOrd="1" destOrd="0" parTransId="{8FDCEEA6-7148-4B4D-A2F2-83F95BC0E964}" sibTransId="{95696F4C-ED12-0444-88C4-DB4F8B41FC8E}"/>
    <dgm:cxn modelId="{ABDC9183-CAFB-874A-A5FB-43F9750163BE}" type="presOf" srcId="{B790B713-9DF8-FF4E-A3D8-9DC886766EFB}" destId="{2031A909-6AB4-1641-A021-A22E05D3A3F7}" srcOrd="0" destOrd="0" presId="urn:microsoft.com/office/officeart/2005/8/layout/vProcess5"/>
    <dgm:cxn modelId="{AFE84897-4CBF-B746-976E-BC8736EFF361}" type="presOf" srcId="{519B6CE0-6250-FC41-9993-737F5B846C02}" destId="{977EE131-60C2-5847-9980-53C61E0E0FCF}" srcOrd="1" destOrd="0" presId="urn:microsoft.com/office/officeart/2005/8/layout/vProcess5"/>
    <dgm:cxn modelId="{9749DEDF-6E14-6A46-BBFA-6DCEBAECC986}" type="presOf" srcId="{9316BF77-60C6-984C-BB8C-AABA8E137030}" destId="{23D5DAA6-3F17-134F-8B40-99C14D457063}" srcOrd="0" destOrd="0" presId="urn:microsoft.com/office/officeart/2005/8/layout/vProcess5"/>
    <dgm:cxn modelId="{A1B77928-7C79-4341-B2A4-769B72055796}" type="presOf" srcId="{1FD5FB05-AF6C-BA4D-B78B-01BB31491F81}" destId="{0DD4F452-AEAA-CF46-9357-D98D9BA748C4}" srcOrd="0" destOrd="0" presId="urn:microsoft.com/office/officeart/2005/8/layout/vProcess5"/>
    <dgm:cxn modelId="{40CF43E7-ABCF-A54C-91F1-6EAE885A63F7}" type="presOf" srcId="{B790B713-9DF8-FF4E-A3D8-9DC886766EFB}" destId="{1D3DD1B2-3555-F64C-8581-4F5C9EA57EC5}" srcOrd="1" destOrd="0" presId="urn:microsoft.com/office/officeart/2005/8/layout/vProcess5"/>
    <dgm:cxn modelId="{5DA2EAC2-E61F-604F-8DF9-BDD03083DB79}" srcId="{1FD5FB05-AF6C-BA4D-B78B-01BB31491F81}" destId="{B790B713-9DF8-FF4E-A3D8-9DC886766EFB}" srcOrd="0" destOrd="0" parTransId="{D3414ABE-EBAE-0841-9DFE-39662DCC687F}" sibTransId="{9316BF77-60C6-984C-BB8C-AABA8E137030}"/>
    <dgm:cxn modelId="{8FE1B14E-BB80-D14B-95E4-6281730638B3}" type="presParOf" srcId="{0DD4F452-AEAA-CF46-9357-D98D9BA748C4}" destId="{99393D95-FCFC-BB48-B21E-B81FE9D034CC}" srcOrd="0" destOrd="0" presId="urn:microsoft.com/office/officeart/2005/8/layout/vProcess5"/>
    <dgm:cxn modelId="{DBCA58B7-8822-A844-ABB9-7093F5F489F4}" type="presParOf" srcId="{0DD4F452-AEAA-CF46-9357-D98D9BA748C4}" destId="{2031A909-6AB4-1641-A021-A22E05D3A3F7}" srcOrd="1" destOrd="0" presId="urn:microsoft.com/office/officeart/2005/8/layout/vProcess5"/>
    <dgm:cxn modelId="{C933B710-5876-6F4B-8AE5-00623D553EC5}" type="presParOf" srcId="{0DD4F452-AEAA-CF46-9357-D98D9BA748C4}" destId="{1EF18036-D5D9-6E48-B533-644DEA954C4A}" srcOrd="2" destOrd="0" presId="urn:microsoft.com/office/officeart/2005/8/layout/vProcess5"/>
    <dgm:cxn modelId="{63E82F26-91FD-F44B-9C1C-C7516BB21BE2}" type="presParOf" srcId="{0DD4F452-AEAA-CF46-9357-D98D9BA748C4}" destId="{23D5DAA6-3F17-134F-8B40-99C14D457063}" srcOrd="3" destOrd="0" presId="urn:microsoft.com/office/officeart/2005/8/layout/vProcess5"/>
    <dgm:cxn modelId="{9DC597DD-5786-3F43-9D28-47715E092A25}" type="presParOf" srcId="{0DD4F452-AEAA-CF46-9357-D98D9BA748C4}" destId="{1D3DD1B2-3555-F64C-8581-4F5C9EA57EC5}" srcOrd="4" destOrd="0" presId="urn:microsoft.com/office/officeart/2005/8/layout/vProcess5"/>
    <dgm:cxn modelId="{743287F6-FB3A-E745-996F-C70E87829C17}" type="presParOf" srcId="{0DD4F452-AEAA-CF46-9357-D98D9BA748C4}" destId="{977EE131-60C2-5847-9980-53C61E0E0FC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3D3" qsCatId="3D" csTypeId="urn:microsoft.com/office/officeart/2005/8/colors/accent1_2" csCatId="accent1" phldr="1"/>
      <dgm:spPr/>
      <dgm:t>
        <a:bodyPr/>
        <a:lstStyle/>
        <a:p>
          <a:endParaRPr lang="en-US"/>
        </a:p>
      </dgm:t>
    </dgm:pt>
    <dgm:pt modelId="{B790B713-9DF8-FF4E-A3D8-9DC886766EFB}">
      <dgm:prSet custT="1"/>
      <dgm:spPr/>
      <dgm:t>
        <a:bodyPr/>
        <a:lstStyle/>
        <a:p>
          <a:r>
            <a:rPr lang="en-US" sz="1800" b="1" dirty="0" smtClean="0">
              <a:solidFill>
                <a:schemeClr val="bg1"/>
              </a:solidFill>
            </a:rPr>
            <a:t>Catalyst – </a:t>
          </a:r>
          <a:r>
            <a:rPr lang="en-US" sz="1800" b="1" dirty="0" smtClean="0">
              <a:solidFill>
                <a:srgbClr val="EEAC77"/>
              </a:solidFill>
            </a:rPr>
            <a:t>Legislature requests reports on forest fragmentation with policy recommendations. </a:t>
          </a:r>
          <a:endParaRPr lang="en-US" sz="1800" b="1" dirty="0">
            <a:solidFill>
              <a:schemeClr val="bg1"/>
            </a:solidFill>
          </a:endParaRPr>
        </a:p>
      </dgm:t>
    </dgm:pt>
    <dgm:pt modelId="{D3414ABE-EBAE-0841-9DFE-39662DCC687F}" type="parTrans" cxnId="{5DA2EAC2-E61F-604F-8DF9-BDD03083DB79}">
      <dgm:prSet/>
      <dgm:spPr/>
      <dgm:t>
        <a:bodyPr/>
        <a:lstStyle/>
        <a:p>
          <a:endParaRPr lang="en-US"/>
        </a:p>
      </dgm:t>
    </dgm:pt>
    <dgm:pt modelId="{9316BF77-60C6-984C-BB8C-AABA8E137030}" type="sibTrans" cxnId="{5DA2EAC2-E61F-604F-8DF9-BDD03083DB79}">
      <dgm:prSet/>
      <dgm:spPr/>
      <dgm:t>
        <a:bodyPr/>
        <a:lstStyle/>
        <a:p>
          <a:endParaRPr lang="en-US"/>
        </a:p>
      </dgm:t>
    </dgm:pt>
    <dgm:pt modelId="{519B6CE0-6250-FC41-9993-737F5B846C02}">
      <dgm:prSet/>
      <dgm:spPr/>
      <dgm:t>
        <a:bodyPr/>
        <a:lstStyle/>
        <a:p>
          <a:endParaRPr lang="en-US" dirty="0"/>
        </a:p>
      </dgm:t>
    </dgm:pt>
    <dgm:pt modelId="{95696F4C-ED12-0444-88C4-DB4F8B41FC8E}" type="sibTrans" cxnId="{03D87004-E43E-2746-9A87-68E9361FC186}">
      <dgm:prSet/>
      <dgm:spPr/>
      <dgm:t>
        <a:bodyPr/>
        <a:lstStyle/>
        <a:p>
          <a:endParaRPr lang="en-US"/>
        </a:p>
      </dgm:t>
    </dgm:pt>
    <dgm:pt modelId="{8FDCEEA6-7148-4B4D-A2F2-83F95BC0E964}" type="parTrans" cxnId="{03D87004-E43E-2746-9A87-68E9361FC186}">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t>
        <a:bodyPr/>
        <a:lstStyle/>
        <a:p>
          <a:endParaRPr lang="en-US"/>
        </a:p>
      </dgm:t>
    </dgm:pt>
    <dgm:pt modelId="{2031A909-6AB4-1641-A021-A22E05D3A3F7}" type="pres">
      <dgm:prSet presAssocID="{1FD5FB05-AF6C-BA4D-B78B-01BB31491F81}" presName="TwoNodes_1" presStyleLbl="node1" presStyleIdx="0" presStyleCnt="2" custScaleX="91736" custScaleY="41137" custLinFactNeighborX="-3607" custLinFactNeighborY="-13379">
        <dgm:presLayoutVars>
          <dgm:bulletEnabled val="1"/>
        </dgm:presLayoutVars>
      </dgm:prSet>
      <dgm:spPr/>
      <dgm:t>
        <a:bodyPr/>
        <a:lstStyle/>
        <a:p>
          <a:endParaRPr lang="en-US"/>
        </a:p>
      </dgm:t>
    </dgm:pt>
    <dgm:pt modelId="{1EF18036-D5D9-6E48-B533-644DEA954C4A}" type="pres">
      <dgm:prSet presAssocID="{1FD5FB05-AF6C-BA4D-B78B-01BB31491F81}" presName="TwoNodes_2" presStyleLbl="node1" presStyleIdx="1" presStyleCnt="2" custScaleX="102100" custScaleY="164211" custLinFactNeighborX="-4919" custLinFactNeighborY="-18799">
        <dgm:presLayoutVars>
          <dgm:bulletEnabled val="1"/>
        </dgm:presLayoutVars>
      </dgm:prSet>
      <dgm:spPr/>
      <dgm:t>
        <a:bodyPr/>
        <a:lstStyle/>
        <a:p>
          <a:endParaRPr lang="en-US"/>
        </a:p>
      </dgm:t>
    </dgm:pt>
    <dgm:pt modelId="{23D5DAA6-3F17-134F-8B40-99C14D457063}" type="pres">
      <dgm:prSet presAssocID="{1FD5FB05-AF6C-BA4D-B78B-01BB31491F81}" presName="TwoConn_1-2" presStyleLbl="fgAccFollowNode1" presStyleIdx="0" presStyleCnt="1" custLinFactNeighborX="18425" custLinFactNeighborY="-57681">
        <dgm:presLayoutVars>
          <dgm:bulletEnabled val="1"/>
        </dgm:presLayoutVars>
      </dgm:prSet>
      <dgm:spPr/>
      <dgm:t>
        <a:bodyPr/>
        <a:lstStyle/>
        <a:p>
          <a:endParaRPr lang="en-US"/>
        </a:p>
      </dgm:t>
    </dgm:pt>
    <dgm:pt modelId="{1D3DD1B2-3555-F64C-8581-4F5C9EA57EC5}" type="pres">
      <dgm:prSet presAssocID="{1FD5FB05-AF6C-BA4D-B78B-01BB31491F81}" presName="TwoNodes_1_text" presStyleLbl="node1" presStyleIdx="1" presStyleCnt="2">
        <dgm:presLayoutVars>
          <dgm:bulletEnabled val="1"/>
        </dgm:presLayoutVars>
      </dgm:prSet>
      <dgm:spPr/>
      <dgm:t>
        <a:bodyPr/>
        <a:lstStyle/>
        <a:p>
          <a:endParaRPr lang="en-US"/>
        </a:p>
      </dgm:t>
    </dgm:pt>
    <dgm:pt modelId="{977EE131-60C2-5847-9980-53C61E0E0FCF}" type="pres">
      <dgm:prSet presAssocID="{1FD5FB05-AF6C-BA4D-B78B-01BB31491F81}" presName="TwoNodes_2_text" presStyleLbl="node1" presStyleIdx="1" presStyleCnt="2">
        <dgm:presLayoutVars>
          <dgm:bulletEnabled val="1"/>
        </dgm:presLayoutVars>
      </dgm:prSet>
      <dgm:spPr/>
      <dgm:t>
        <a:bodyPr/>
        <a:lstStyle/>
        <a:p>
          <a:endParaRPr lang="en-US"/>
        </a:p>
      </dgm:t>
    </dgm:pt>
  </dgm:ptLst>
  <dgm:cxnLst>
    <dgm:cxn modelId="{03D87004-E43E-2746-9A87-68E9361FC186}" srcId="{1FD5FB05-AF6C-BA4D-B78B-01BB31491F81}" destId="{519B6CE0-6250-FC41-9993-737F5B846C02}" srcOrd="1" destOrd="0" parTransId="{8FDCEEA6-7148-4B4D-A2F2-83F95BC0E964}" sibTransId="{95696F4C-ED12-0444-88C4-DB4F8B41FC8E}"/>
    <dgm:cxn modelId="{5DA2EAC2-E61F-604F-8DF9-BDD03083DB79}" srcId="{1FD5FB05-AF6C-BA4D-B78B-01BB31491F81}" destId="{B790B713-9DF8-FF4E-A3D8-9DC886766EFB}" srcOrd="0" destOrd="0" parTransId="{D3414ABE-EBAE-0841-9DFE-39662DCC687F}" sibTransId="{9316BF77-60C6-984C-BB8C-AABA8E137030}"/>
    <dgm:cxn modelId="{1A054797-9089-824D-A6BB-356CB8984A17}" type="presOf" srcId="{1FD5FB05-AF6C-BA4D-B78B-01BB31491F81}" destId="{0DD4F452-AEAA-CF46-9357-D98D9BA748C4}" srcOrd="0" destOrd="0" presId="urn:microsoft.com/office/officeart/2005/8/layout/vProcess5"/>
    <dgm:cxn modelId="{A4BD0765-C644-F746-9EB8-8ADE886BB685}" type="presOf" srcId="{9316BF77-60C6-984C-BB8C-AABA8E137030}" destId="{23D5DAA6-3F17-134F-8B40-99C14D457063}" srcOrd="0" destOrd="0" presId="urn:microsoft.com/office/officeart/2005/8/layout/vProcess5"/>
    <dgm:cxn modelId="{CC87C528-DF27-DF4D-8BCC-A97D67539B7F}" type="presOf" srcId="{519B6CE0-6250-FC41-9993-737F5B846C02}" destId="{1EF18036-D5D9-6E48-B533-644DEA954C4A}" srcOrd="0" destOrd="0" presId="urn:microsoft.com/office/officeart/2005/8/layout/vProcess5"/>
    <dgm:cxn modelId="{B0F532BF-6415-7F48-B953-78E34DB65244}" type="presOf" srcId="{519B6CE0-6250-FC41-9993-737F5B846C02}" destId="{977EE131-60C2-5847-9980-53C61E0E0FCF}" srcOrd="1" destOrd="0" presId="urn:microsoft.com/office/officeart/2005/8/layout/vProcess5"/>
    <dgm:cxn modelId="{2F2EB68E-5964-B64C-AED2-A7A382F39408}" type="presOf" srcId="{B790B713-9DF8-FF4E-A3D8-9DC886766EFB}" destId="{2031A909-6AB4-1641-A021-A22E05D3A3F7}" srcOrd="0" destOrd="0" presId="urn:microsoft.com/office/officeart/2005/8/layout/vProcess5"/>
    <dgm:cxn modelId="{917E8A35-21A2-AD4A-8620-27D7F33837CA}" type="presOf" srcId="{B790B713-9DF8-FF4E-A3D8-9DC886766EFB}" destId="{1D3DD1B2-3555-F64C-8581-4F5C9EA57EC5}" srcOrd="1" destOrd="0" presId="urn:microsoft.com/office/officeart/2005/8/layout/vProcess5"/>
    <dgm:cxn modelId="{50EFB3D2-DF50-9A40-BAEE-99216DD465C5}" type="presParOf" srcId="{0DD4F452-AEAA-CF46-9357-D98D9BA748C4}" destId="{99393D95-FCFC-BB48-B21E-B81FE9D034CC}" srcOrd="0" destOrd="0" presId="urn:microsoft.com/office/officeart/2005/8/layout/vProcess5"/>
    <dgm:cxn modelId="{FAD2C183-B8A5-BC4C-B80A-65BA914C9077}" type="presParOf" srcId="{0DD4F452-AEAA-CF46-9357-D98D9BA748C4}" destId="{2031A909-6AB4-1641-A021-A22E05D3A3F7}" srcOrd="1" destOrd="0" presId="urn:microsoft.com/office/officeart/2005/8/layout/vProcess5"/>
    <dgm:cxn modelId="{45BBAAA0-6278-CE49-8D0E-D2629AAAB18F}" type="presParOf" srcId="{0DD4F452-AEAA-CF46-9357-D98D9BA748C4}" destId="{1EF18036-D5D9-6E48-B533-644DEA954C4A}" srcOrd="2" destOrd="0" presId="urn:microsoft.com/office/officeart/2005/8/layout/vProcess5"/>
    <dgm:cxn modelId="{F436DC4A-53ED-0F4A-B74B-A0AED4370A15}" type="presParOf" srcId="{0DD4F452-AEAA-CF46-9357-D98D9BA748C4}" destId="{23D5DAA6-3F17-134F-8B40-99C14D457063}" srcOrd="3" destOrd="0" presId="urn:microsoft.com/office/officeart/2005/8/layout/vProcess5"/>
    <dgm:cxn modelId="{D757173B-8672-2A4C-926F-A343F924F65F}" type="presParOf" srcId="{0DD4F452-AEAA-CF46-9357-D98D9BA748C4}" destId="{1D3DD1B2-3555-F64C-8581-4F5C9EA57EC5}" srcOrd="4" destOrd="0" presId="urn:microsoft.com/office/officeart/2005/8/layout/vProcess5"/>
    <dgm:cxn modelId="{0F703E22-6164-2A42-95D6-E57F5C0A788B}" type="presParOf" srcId="{0DD4F452-AEAA-CF46-9357-D98D9BA748C4}" destId="{977EE131-60C2-5847-9980-53C61E0E0FC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3D3" qsCatId="3D" csTypeId="urn:microsoft.com/office/officeart/2005/8/colors/accent1_2" csCatId="accent1" phldr="1"/>
      <dgm:spPr/>
      <dgm:t>
        <a:bodyPr/>
        <a:lstStyle/>
        <a:p>
          <a:endParaRPr lang="en-US"/>
        </a:p>
      </dgm:t>
    </dgm:pt>
    <dgm:pt modelId="{519B6CE0-6250-FC41-9993-737F5B846C02}">
      <dgm:prSet/>
      <dgm:spPr/>
      <dgm:t>
        <a:bodyPr/>
        <a:lstStyle/>
        <a:p>
          <a:endParaRPr lang="en-US" dirty="0"/>
        </a:p>
      </dgm:t>
    </dgm:pt>
    <dgm:pt modelId="{95696F4C-ED12-0444-88C4-DB4F8B41FC8E}" type="sibTrans" cxnId="{03D87004-E43E-2746-9A87-68E9361FC186}">
      <dgm:prSet/>
      <dgm:spPr/>
      <dgm:t>
        <a:bodyPr/>
        <a:lstStyle/>
        <a:p>
          <a:endParaRPr lang="en-US"/>
        </a:p>
      </dgm:t>
    </dgm:pt>
    <dgm:pt modelId="{8FDCEEA6-7148-4B4D-A2F2-83F95BC0E964}" type="parTrans" cxnId="{03D87004-E43E-2746-9A87-68E9361FC186}">
      <dgm:prSet/>
      <dgm:spPr/>
      <dgm:t>
        <a:bodyPr/>
        <a:lstStyle/>
        <a:p>
          <a:endParaRPr lang="en-US"/>
        </a:p>
      </dgm:t>
    </dgm:pt>
    <dgm:pt modelId="{BEDBD6FF-5019-5248-8877-C7526722FB23}">
      <dgm:prSet custT="1"/>
      <dgm:spPr/>
      <dgm:t>
        <a:bodyPr/>
        <a:lstStyle/>
        <a:p>
          <a:r>
            <a:rPr lang="en-US" sz="1800" b="1" dirty="0" smtClean="0"/>
            <a:t>Advocacy – </a:t>
          </a:r>
          <a:r>
            <a:rPr lang="en-US" sz="1800" b="1" dirty="0" smtClean="0">
              <a:solidFill>
                <a:schemeClr val="accent3">
                  <a:lumMod val="60000"/>
                  <a:lumOff val="40000"/>
                </a:schemeClr>
              </a:solidFill>
            </a:rPr>
            <a:t>Presentations to the Legislature, testimony from scientists, lobbying, coalition building, grassroots support, etc.</a:t>
          </a:r>
          <a:r>
            <a:rPr lang="en-US" sz="1800" dirty="0" smtClean="0">
              <a:solidFill>
                <a:schemeClr val="accent3"/>
              </a:solidFill>
            </a:rPr>
            <a:t>.</a:t>
          </a:r>
          <a:endParaRPr lang="en-US" sz="1800" dirty="0">
            <a:solidFill>
              <a:schemeClr val="accent3"/>
            </a:solidFill>
          </a:endParaRPr>
        </a:p>
      </dgm:t>
    </dgm:pt>
    <dgm:pt modelId="{BF65BB3E-EC5D-2045-968E-687912BD653D}" type="sibTrans" cxnId="{6312402C-1178-F147-955E-08ACC5A26DB5}">
      <dgm:prSet/>
      <dgm:spPr/>
      <dgm:t>
        <a:bodyPr/>
        <a:lstStyle/>
        <a:p>
          <a:endParaRPr lang="en-US"/>
        </a:p>
      </dgm:t>
    </dgm:pt>
    <dgm:pt modelId="{1487C9B0-C452-2C40-8D80-9CBBAF9D6A6F}" type="parTrans" cxnId="{6312402C-1178-F147-955E-08ACC5A26DB5}">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t>
        <a:bodyPr/>
        <a:lstStyle/>
        <a:p>
          <a:endParaRPr lang="en-US"/>
        </a:p>
      </dgm:t>
    </dgm:pt>
    <dgm:pt modelId="{FF4EE9CD-2144-F641-A850-12FBF7C8DB6F}" type="pres">
      <dgm:prSet presAssocID="{1FD5FB05-AF6C-BA4D-B78B-01BB31491F81}" presName="TwoNodes_1" presStyleLbl="node1" presStyleIdx="0" presStyleCnt="2" custScaleX="100608" custScaleY="59776" custLinFactNeighborX="1324" custLinFactNeighborY="-8522">
        <dgm:presLayoutVars>
          <dgm:bulletEnabled val="1"/>
        </dgm:presLayoutVars>
      </dgm:prSet>
      <dgm:spPr/>
      <dgm:t>
        <a:bodyPr/>
        <a:lstStyle/>
        <a:p>
          <a:endParaRPr lang="en-US"/>
        </a:p>
      </dgm:t>
    </dgm:pt>
    <dgm:pt modelId="{C51C3AD0-8142-C149-AAD6-5C4F894ACE57}" type="pres">
      <dgm:prSet presAssocID="{1FD5FB05-AF6C-BA4D-B78B-01BB31491F81}" presName="TwoNodes_2" presStyleLbl="node1" presStyleIdx="1" presStyleCnt="2" custScaleX="109481" custScaleY="118663" custLinFactNeighborX="-4588" custLinFactNeighborY="-25033">
        <dgm:presLayoutVars>
          <dgm:bulletEnabled val="1"/>
        </dgm:presLayoutVars>
      </dgm:prSet>
      <dgm:spPr/>
    </dgm:pt>
    <dgm:pt modelId="{99A954CA-3071-594E-B8D9-8309D80152E5}" type="pres">
      <dgm:prSet presAssocID="{1FD5FB05-AF6C-BA4D-B78B-01BB31491F81}" presName="TwoConn_1-2" presStyleLbl="fgAccFollowNode1" presStyleIdx="0" presStyleCnt="1" custLinFactNeighborX="-2458" custLinFactNeighborY="-32317">
        <dgm:presLayoutVars>
          <dgm:bulletEnabled val="1"/>
        </dgm:presLayoutVars>
      </dgm:prSet>
      <dgm:spPr/>
      <dgm:t>
        <a:bodyPr/>
        <a:lstStyle/>
        <a:p>
          <a:endParaRPr lang="en-US"/>
        </a:p>
      </dgm:t>
    </dgm:pt>
    <dgm:pt modelId="{0D1CA814-BAA8-7646-A55B-AEC865AB3307}" type="pres">
      <dgm:prSet presAssocID="{1FD5FB05-AF6C-BA4D-B78B-01BB31491F81}" presName="TwoNodes_1_text" presStyleLbl="node1" presStyleIdx="1" presStyleCnt="2">
        <dgm:presLayoutVars>
          <dgm:bulletEnabled val="1"/>
        </dgm:presLayoutVars>
      </dgm:prSet>
      <dgm:spPr/>
      <dgm:t>
        <a:bodyPr/>
        <a:lstStyle/>
        <a:p>
          <a:endParaRPr lang="en-US"/>
        </a:p>
      </dgm:t>
    </dgm:pt>
    <dgm:pt modelId="{6BBEBA27-95EF-CA47-B9B9-8A577FD28F72}" type="pres">
      <dgm:prSet presAssocID="{1FD5FB05-AF6C-BA4D-B78B-01BB31491F81}" presName="TwoNodes_2_text" presStyleLbl="node1" presStyleIdx="1" presStyleCnt="2">
        <dgm:presLayoutVars>
          <dgm:bulletEnabled val="1"/>
        </dgm:presLayoutVars>
      </dgm:prSet>
      <dgm:spPr/>
    </dgm:pt>
  </dgm:ptLst>
  <dgm:cxnLst>
    <dgm:cxn modelId="{6312402C-1178-F147-955E-08ACC5A26DB5}" srcId="{1FD5FB05-AF6C-BA4D-B78B-01BB31491F81}" destId="{BEDBD6FF-5019-5248-8877-C7526722FB23}" srcOrd="0" destOrd="0" parTransId="{1487C9B0-C452-2C40-8D80-9CBBAF9D6A6F}" sibTransId="{BF65BB3E-EC5D-2045-968E-687912BD653D}"/>
    <dgm:cxn modelId="{90A49BE5-2315-024D-9B55-A2C0B0FF518F}" type="presOf" srcId="{519B6CE0-6250-FC41-9993-737F5B846C02}" destId="{6BBEBA27-95EF-CA47-B9B9-8A577FD28F72}" srcOrd="1" destOrd="0" presId="urn:microsoft.com/office/officeart/2005/8/layout/vProcess5"/>
    <dgm:cxn modelId="{03D87004-E43E-2746-9A87-68E9361FC186}" srcId="{1FD5FB05-AF6C-BA4D-B78B-01BB31491F81}" destId="{519B6CE0-6250-FC41-9993-737F5B846C02}" srcOrd="1" destOrd="0" parTransId="{8FDCEEA6-7148-4B4D-A2F2-83F95BC0E964}" sibTransId="{95696F4C-ED12-0444-88C4-DB4F8B41FC8E}"/>
    <dgm:cxn modelId="{6B0158B2-6B8C-5240-9DF6-E3E9D793F8BF}" type="presOf" srcId="{519B6CE0-6250-FC41-9993-737F5B846C02}" destId="{C51C3AD0-8142-C149-AAD6-5C4F894ACE57}" srcOrd="0" destOrd="0" presId="urn:microsoft.com/office/officeart/2005/8/layout/vProcess5"/>
    <dgm:cxn modelId="{82D3523A-A94B-FA4C-BFEF-334DAB3BD2CC}" type="presOf" srcId="{BEDBD6FF-5019-5248-8877-C7526722FB23}" destId="{0D1CA814-BAA8-7646-A55B-AEC865AB3307}" srcOrd="1" destOrd="0" presId="urn:microsoft.com/office/officeart/2005/8/layout/vProcess5"/>
    <dgm:cxn modelId="{F32CB15A-FE01-EC4A-9837-7EF9F90D4D31}" type="presOf" srcId="{1FD5FB05-AF6C-BA4D-B78B-01BB31491F81}" destId="{0DD4F452-AEAA-CF46-9357-D98D9BA748C4}" srcOrd="0" destOrd="0" presId="urn:microsoft.com/office/officeart/2005/8/layout/vProcess5"/>
    <dgm:cxn modelId="{40ECC22F-7DF3-7945-A05B-A938CD23A6EB}" type="presOf" srcId="{BEDBD6FF-5019-5248-8877-C7526722FB23}" destId="{FF4EE9CD-2144-F641-A850-12FBF7C8DB6F}" srcOrd="0" destOrd="0" presId="urn:microsoft.com/office/officeart/2005/8/layout/vProcess5"/>
    <dgm:cxn modelId="{CC686291-F5D9-074B-BE8A-B3D2B393D780}" type="presOf" srcId="{BF65BB3E-EC5D-2045-968E-687912BD653D}" destId="{99A954CA-3071-594E-B8D9-8309D80152E5}" srcOrd="0" destOrd="0" presId="urn:microsoft.com/office/officeart/2005/8/layout/vProcess5"/>
    <dgm:cxn modelId="{5D33B76B-B758-1B4C-95A6-0B4F5431D11C}" type="presParOf" srcId="{0DD4F452-AEAA-CF46-9357-D98D9BA748C4}" destId="{99393D95-FCFC-BB48-B21E-B81FE9D034CC}" srcOrd="0" destOrd="0" presId="urn:microsoft.com/office/officeart/2005/8/layout/vProcess5"/>
    <dgm:cxn modelId="{60920E14-E732-974A-94B7-9EFE6A013B94}" type="presParOf" srcId="{0DD4F452-AEAA-CF46-9357-D98D9BA748C4}" destId="{FF4EE9CD-2144-F641-A850-12FBF7C8DB6F}" srcOrd="1" destOrd="0" presId="urn:microsoft.com/office/officeart/2005/8/layout/vProcess5"/>
    <dgm:cxn modelId="{30DFF1BF-DD56-964A-9BB3-4F236434AFAF}" type="presParOf" srcId="{0DD4F452-AEAA-CF46-9357-D98D9BA748C4}" destId="{C51C3AD0-8142-C149-AAD6-5C4F894ACE57}" srcOrd="2" destOrd="0" presId="urn:microsoft.com/office/officeart/2005/8/layout/vProcess5"/>
    <dgm:cxn modelId="{74F6559F-C8C6-4F40-91D5-2AFB10B8695E}" type="presParOf" srcId="{0DD4F452-AEAA-CF46-9357-D98D9BA748C4}" destId="{99A954CA-3071-594E-B8D9-8309D80152E5}" srcOrd="3" destOrd="0" presId="urn:microsoft.com/office/officeart/2005/8/layout/vProcess5"/>
    <dgm:cxn modelId="{2C6C8728-BBF2-1B4F-9A6B-257DCA5FC32F}" type="presParOf" srcId="{0DD4F452-AEAA-CF46-9357-D98D9BA748C4}" destId="{0D1CA814-BAA8-7646-A55B-AEC865AB3307}" srcOrd="4" destOrd="0" presId="urn:microsoft.com/office/officeart/2005/8/layout/vProcess5"/>
    <dgm:cxn modelId="{F8AD2623-B748-C34D-A3AD-06B1AD29A5CA}" type="presParOf" srcId="{0DD4F452-AEAA-CF46-9357-D98D9BA748C4}" destId="{6BBEBA27-95EF-CA47-B9B9-8A577FD28F7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3D3" qsCatId="3D" csTypeId="urn:microsoft.com/office/officeart/2005/8/colors/accent1_2" csCatId="accent1" phldr="1"/>
      <dgm:spPr/>
      <dgm:t>
        <a:bodyPr/>
        <a:lstStyle/>
        <a:p>
          <a:endParaRPr lang="en-US"/>
        </a:p>
      </dgm:t>
    </dgm:pt>
    <dgm:pt modelId="{478E5696-1E66-F746-AC0D-DD88A7B832B9}">
      <dgm:prSet custT="1"/>
      <dgm:spPr/>
      <dgm:t>
        <a:bodyPr/>
        <a:lstStyle/>
        <a:p>
          <a:r>
            <a:rPr lang="en-US" sz="1800" b="1" dirty="0" smtClean="0"/>
            <a:t>Science is integrated into new policy – </a:t>
          </a:r>
          <a:r>
            <a:rPr lang="en-US" sz="1800" b="1" dirty="0" smtClean="0">
              <a:solidFill>
                <a:srgbClr val="EEAC77"/>
              </a:solidFill>
            </a:rPr>
            <a:t>New legislation to address forest fragmentation through municipal, regional planning and statewide land use development review. </a:t>
          </a:r>
          <a:endParaRPr lang="en-US" sz="1800" b="1" dirty="0">
            <a:solidFill>
              <a:srgbClr val="EEAC77"/>
            </a:solidFill>
          </a:endParaRPr>
        </a:p>
      </dgm:t>
    </dgm:pt>
    <dgm:pt modelId="{2FD8F47D-A72D-DE49-AE51-F85603DEEF4D}" type="parTrans" cxnId="{BBADDA78-E0CD-C346-831B-8276A03905E8}">
      <dgm:prSet/>
      <dgm:spPr/>
      <dgm:t>
        <a:bodyPr/>
        <a:lstStyle/>
        <a:p>
          <a:endParaRPr lang="en-US"/>
        </a:p>
      </dgm:t>
    </dgm:pt>
    <dgm:pt modelId="{D8AFDA66-4946-3140-BFB9-5EA9EACCDC3E}" type="sibTrans" cxnId="{BBADDA78-E0CD-C346-831B-8276A03905E8}">
      <dgm:prSet/>
      <dgm:spPr/>
      <dgm:t>
        <a:bodyPr/>
        <a:lstStyle/>
        <a:p>
          <a:endParaRPr lang="en-US"/>
        </a:p>
      </dgm:t>
    </dgm:pt>
    <dgm:pt modelId="{B841CCEF-BD7D-784B-83ED-73A015C5DFC6}">
      <dgm:prSet/>
      <dgm:spPr/>
      <dgm:t>
        <a:bodyPr/>
        <a:lstStyle/>
        <a:p>
          <a:endParaRPr lang="en-US" b="1" dirty="0" smtClean="0"/>
        </a:p>
      </dgm:t>
    </dgm:pt>
    <dgm:pt modelId="{F66CBF5B-263A-1048-BF9C-6BD5A0601304}" type="parTrans" cxnId="{DF336709-B861-F14D-AC54-30BC1844CF57}">
      <dgm:prSet/>
      <dgm:spPr/>
      <dgm:t>
        <a:bodyPr/>
        <a:lstStyle/>
        <a:p>
          <a:endParaRPr lang="en-US"/>
        </a:p>
      </dgm:t>
    </dgm:pt>
    <dgm:pt modelId="{037E9D42-D7AD-7D42-A7AD-6865A35ADD6D}" type="sibTrans" cxnId="{DF336709-B861-F14D-AC54-30BC1844CF57}">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t>
        <a:bodyPr/>
        <a:lstStyle/>
        <a:p>
          <a:endParaRPr lang="en-US"/>
        </a:p>
      </dgm:t>
    </dgm:pt>
    <dgm:pt modelId="{CE2B219B-04DF-2C43-B027-FC059074ACC2}" type="pres">
      <dgm:prSet presAssocID="{1FD5FB05-AF6C-BA4D-B78B-01BB31491F81}" presName="TwoNodes_1" presStyleLbl="node1" presStyleIdx="0" presStyleCnt="2" custScaleX="94479" custScaleY="59710" custLinFactNeighborX="3252" custLinFactNeighborY="-4686">
        <dgm:presLayoutVars>
          <dgm:bulletEnabled val="1"/>
        </dgm:presLayoutVars>
      </dgm:prSet>
      <dgm:spPr/>
      <dgm:t>
        <a:bodyPr/>
        <a:lstStyle/>
        <a:p>
          <a:endParaRPr lang="en-US"/>
        </a:p>
      </dgm:t>
    </dgm:pt>
    <dgm:pt modelId="{91545229-02B2-C54B-8126-6DFBC1FC0FF8}" type="pres">
      <dgm:prSet presAssocID="{1FD5FB05-AF6C-BA4D-B78B-01BB31491F81}" presName="TwoNodes_2" presStyleLbl="node1" presStyleIdx="1" presStyleCnt="2" custScaleX="114046" custScaleY="142011" custLinFactNeighborX="-9329" custLinFactNeighborY="-21441">
        <dgm:presLayoutVars>
          <dgm:bulletEnabled val="1"/>
        </dgm:presLayoutVars>
      </dgm:prSet>
      <dgm:spPr/>
      <dgm:t>
        <a:bodyPr/>
        <a:lstStyle/>
        <a:p>
          <a:endParaRPr lang="en-US"/>
        </a:p>
      </dgm:t>
    </dgm:pt>
    <dgm:pt modelId="{4F48B028-370D-7C40-A4C2-C6AB38869A42}" type="pres">
      <dgm:prSet presAssocID="{1FD5FB05-AF6C-BA4D-B78B-01BB31491F81}" presName="TwoConn_1-2" presStyleLbl="fgAccFollowNode1" presStyleIdx="0" presStyleCnt="1" custScaleY="85662" custLinFactNeighborX="22430" custLinFactNeighborY="-35108">
        <dgm:presLayoutVars>
          <dgm:bulletEnabled val="1"/>
        </dgm:presLayoutVars>
      </dgm:prSet>
      <dgm:spPr/>
    </dgm:pt>
    <dgm:pt modelId="{FDF91DB3-3E70-5E46-81C7-353BF5124765}" type="pres">
      <dgm:prSet presAssocID="{1FD5FB05-AF6C-BA4D-B78B-01BB31491F81}" presName="TwoNodes_1_text" presStyleLbl="node1" presStyleIdx="1" presStyleCnt="2">
        <dgm:presLayoutVars>
          <dgm:bulletEnabled val="1"/>
        </dgm:presLayoutVars>
      </dgm:prSet>
      <dgm:spPr/>
      <dgm:t>
        <a:bodyPr/>
        <a:lstStyle/>
        <a:p>
          <a:endParaRPr lang="en-US"/>
        </a:p>
      </dgm:t>
    </dgm:pt>
    <dgm:pt modelId="{FF7458F0-91F1-5C40-A36F-AA7E70FF428E}" type="pres">
      <dgm:prSet presAssocID="{1FD5FB05-AF6C-BA4D-B78B-01BB31491F81}" presName="TwoNodes_2_text" presStyleLbl="node1" presStyleIdx="1" presStyleCnt="2">
        <dgm:presLayoutVars>
          <dgm:bulletEnabled val="1"/>
        </dgm:presLayoutVars>
      </dgm:prSet>
      <dgm:spPr/>
      <dgm:t>
        <a:bodyPr/>
        <a:lstStyle/>
        <a:p>
          <a:endParaRPr lang="en-US"/>
        </a:p>
      </dgm:t>
    </dgm:pt>
  </dgm:ptLst>
  <dgm:cxnLst>
    <dgm:cxn modelId="{46983BEA-B22B-8940-A9BA-4F3E0FC64497}" type="presOf" srcId="{B841CCEF-BD7D-784B-83ED-73A015C5DFC6}" destId="{FF7458F0-91F1-5C40-A36F-AA7E70FF428E}" srcOrd="1" destOrd="0" presId="urn:microsoft.com/office/officeart/2005/8/layout/vProcess5"/>
    <dgm:cxn modelId="{5ECA14FE-CC1D-B648-B050-5ED760922E4B}" type="presOf" srcId="{1FD5FB05-AF6C-BA4D-B78B-01BB31491F81}" destId="{0DD4F452-AEAA-CF46-9357-D98D9BA748C4}" srcOrd="0" destOrd="0" presId="urn:microsoft.com/office/officeart/2005/8/layout/vProcess5"/>
    <dgm:cxn modelId="{DF336709-B861-F14D-AC54-30BC1844CF57}" srcId="{1FD5FB05-AF6C-BA4D-B78B-01BB31491F81}" destId="{B841CCEF-BD7D-784B-83ED-73A015C5DFC6}" srcOrd="1" destOrd="0" parTransId="{F66CBF5B-263A-1048-BF9C-6BD5A0601304}" sibTransId="{037E9D42-D7AD-7D42-A7AD-6865A35ADD6D}"/>
    <dgm:cxn modelId="{0A15B40C-651C-C14B-B1BB-47525FE6023B}" type="presOf" srcId="{478E5696-1E66-F746-AC0D-DD88A7B832B9}" destId="{CE2B219B-04DF-2C43-B027-FC059074ACC2}" srcOrd="0" destOrd="0" presId="urn:microsoft.com/office/officeart/2005/8/layout/vProcess5"/>
    <dgm:cxn modelId="{02CB1D01-EAF4-D24B-AF35-2B35DE240260}" type="presOf" srcId="{D8AFDA66-4946-3140-BFB9-5EA9EACCDC3E}" destId="{4F48B028-370D-7C40-A4C2-C6AB38869A42}" srcOrd="0" destOrd="0" presId="urn:microsoft.com/office/officeart/2005/8/layout/vProcess5"/>
    <dgm:cxn modelId="{BBADDA78-E0CD-C346-831B-8276A03905E8}" srcId="{1FD5FB05-AF6C-BA4D-B78B-01BB31491F81}" destId="{478E5696-1E66-F746-AC0D-DD88A7B832B9}" srcOrd="0" destOrd="0" parTransId="{2FD8F47D-A72D-DE49-AE51-F85603DEEF4D}" sibTransId="{D8AFDA66-4946-3140-BFB9-5EA9EACCDC3E}"/>
    <dgm:cxn modelId="{5798133A-2D58-FB48-B262-1EA9CA6DB59F}" type="presOf" srcId="{B841CCEF-BD7D-784B-83ED-73A015C5DFC6}" destId="{91545229-02B2-C54B-8126-6DFBC1FC0FF8}" srcOrd="0" destOrd="0" presId="urn:microsoft.com/office/officeart/2005/8/layout/vProcess5"/>
    <dgm:cxn modelId="{6535C088-49E9-7B43-9A0B-41E5F5AD499A}" type="presOf" srcId="{478E5696-1E66-F746-AC0D-DD88A7B832B9}" destId="{FDF91DB3-3E70-5E46-81C7-353BF5124765}" srcOrd="1" destOrd="0" presId="urn:microsoft.com/office/officeart/2005/8/layout/vProcess5"/>
    <dgm:cxn modelId="{04231603-4667-9B4A-B4CF-6545DDEBEF7F}" type="presParOf" srcId="{0DD4F452-AEAA-CF46-9357-D98D9BA748C4}" destId="{99393D95-FCFC-BB48-B21E-B81FE9D034CC}" srcOrd="0" destOrd="0" presId="urn:microsoft.com/office/officeart/2005/8/layout/vProcess5"/>
    <dgm:cxn modelId="{235E670C-F7FC-D148-B045-44D442527636}" type="presParOf" srcId="{0DD4F452-AEAA-CF46-9357-D98D9BA748C4}" destId="{CE2B219B-04DF-2C43-B027-FC059074ACC2}" srcOrd="1" destOrd="0" presId="urn:microsoft.com/office/officeart/2005/8/layout/vProcess5"/>
    <dgm:cxn modelId="{B627938B-ACEE-644D-9D63-95E01A04F89C}" type="presParOf" srcId="{0DD4F452-AEAA-CF46-9357-D98D9BA748C4}" destId="{91545229-02B2-C54B-8126-6DFBC1FC0FF8}" srcOrd="2" destOrd="0" presId="urn:microsoft.com/office/officeart/2005/8/layout/vProcess5"/>
    <dgm:cxn modelId="{77D28671-3B19-1E47-B4B1-7697D0A3EF0D}" type="presParOf" srcId="{0DD4F452-AEAA-CF46-9357-D98D9BA748C4}" destId="{4F48B028-370D-7C40-A4C2-C6AB38869A42}" srcOrd="3" destOrd="0" presId="urn:microsoft.com/office/officeart/2005/8/layout/vProcess5"/>
    <dgm:cxn modelId="{D4F838B2-B7F0-564F-8680-03ABA5CFFC08}" type="presParOf" srcId="{0DD4F452-AEAA-CF46-9357-D98D9BA748C4}" destId="{FDF91DB3-3E70-5E46-81C7-353BF5124765}" srcOrd="4" destOrd="0" presId="urn:microsoft.com/office/officeart/2005/8/layout/vProcess5"/>
    <dgm:cxn modelId="{1B28DC1C-D3D3-5948-B8A2-B1ED026B4432}" type="presParOf" srcId="{0DD4F452-AEAA-CF46-9357-D98D9BA748C4}" destId="{FF7458F0-91F1-5C40-A36F-AA7E70FF428E}"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A7D48-CE72-D44E-9598-5C1323F77896}">
      <dsp:nvSpPr>
        <dsp:cNvPr id="0" name=""/>
        <dsp:cNvSpPr/>
      </dsp:nvSpPr>
      <dsp:spPr>
        <a:xfrm>
          <a:off x="0" y="0"/>
          <a:ext cx="6549673" cy="1005812"/>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Science -</a:t>
          </a:r>
          <a:r>
            <a:rPr lang="en-US" sz="1400" kern="1200" dirty="0" smtClean="0"/>
            <a:t> </a:t>
          </a:r>
          <a:r>
            <a:rPr lang="en-US" sz="1400" kern="1200" dirty="0" smtClean="0">
              <a:solidFill>
                <a:srgbClr val="EEAC77"/>
              </a:solidFill>
            </a:rPr>
            <a:t>provides foundation for policy issue. Necessary research is conducted. Science and data are presented and/or published.</a:t>
          </a:r>
          <a:endParaRPr lang="en-US" sz="1400" kern="1200" dirty="0">
            <a:solidFill>
              <a:srgbClr val="EEAC77"/>
            </a:solidFill>
          </a:endParaRPr>
        </a:p>
      </dsp:txBody>
      <dsp:txXfrm>
        <a:off x="29459" y="29459"/>
        <a:ext cx="5346643" cy="946894"/>
      </dsp:txXfrm>
    </dsp:sp>
    <dsp:sp modelId="{5D28BC67-8655-CC4E-982E-BA311DEC0487}">
      <dsp:nvSpPr>
        <dsp:cNvPr id="0" name=""/>
        <dsp:cNvSpPr/>
      </dsp:nvSpPr>
      <dsp:spPr>
        <a:xfrm>
          <a:off x="515297" y="1132412"/>
          <a:ext cx="6549673" cy="1005812"/>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Awareness building </a:t>
          </a:r>
          <a:r>
            <a:rPr lang="en-US" sz="1400" kern="1200" dirty="0" smtClean="0"/>
            <a:t>– </a:t>
          </a:r>
          <a:r>
            <a:rPr lang="en-US" sz="1400" kern="1200" dirty="0" smtClean="0">
              <a:solidFill>
                <a:srgbClr val="EEAC77"/>
              </a:solidFill>
            </a:rPr>
            <a:t>led by agency, non-government organization, academia, institution, etc. </a:t>
          </a:r>
          <a:endParaRPr lang="en-US" sz="1400" kern="1200" dirty="0">
            <a:solidFill>
              <a:srgbClr val="EEAC77"/>
            </a:solidFill>
          </a:endParaRPr>
        </a:p>
      </dsp:txBody>
      <dsp:txXfrm>
        <a:off x="544756" y="1161871"/>
        <a:ext cx="5347878" cy="946894"/>
      </dsp:txXfrm>
    </dsp:sp>
    <dsp:sp modelId="{CEF13B0D-470C-8242-A6F7-9E8B5873B797}">
      <dsp:nvSpPr>
        <dsp:cNvPr id="0" name=""/>
        <dsp:cNvSpPr/>
      </dsp:nvSpPr>
      <dsp:spPr>
        <a:xfrm>
          <a:off x="1085219" y="2364018"/>
          <a:ext cx="6397589" cy="519039"/>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Defining catalyst </a:t>
          </a:r>
          <a:r>
            <a:rPr lang="en-US" sz="1400" kern="1200" dirty="0" smtClean="0"/>
            <a:t>– </a:t>
          </a:r>
          <a:r>
            <a:rPr lang="en-US" sz="1400" kern="1200" dirty="0" smtClean="0">
              <a:solidFill>
                <a:srgbClr val="EEAC77"/>
              </a:solidFill>
            </a:rPr>
            <a:t>event, stakeholder process, tipping point.</a:t>
          </a:r>
          <a:endParaRPr lang="en-US" sz="1400" kern="1200" dirty="0">
            <a:solidFill>
              <a:srgbClr val="EEAC77"/>
            </a:solidFill>
          </a:endParaRPr>
        </a:p>
      </dsp:txBody>
      <dsp:txXfrm>
        <a:off x="1100421" y="2379220"/>
        <a:ext cx="5250846" cy="488635"/>
      </dsp:txXfrm>
    </dsp:sp>
    <dsp:sp modelId="{E2729D56-25C1-C74B-8E8D-449FA8B2AE87}">
      <dsp:nvSpPr>
        <dsp:cNvPr id="0" name=""/>
        <dsp:cNvSpPr/>
      </dsp:nvSpPr>
      <dsp:spPr>
        <a:xfrm>
          <a:off x="1506005" y="3075101"/>
          <a:ext cx="6472255" cy="613414"/>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Advocacy</a:t>
          </a:r>
          <a:r>
            <a:rPr lang="en-US" sz="1400" kern="1200" dirty="0" smtClean="0"/>
            <a:t> – </a:t>
          </a:r>
          <a:r>
            <a:rPr lang="en-US" sz="1400" kern="1200" dirty="0" smtClean="0">
              <a:solidFill>
                <a:srgbClr val="EEAC77"/>
              </a:solidFill>
            </a:rPr>
            <a:t>Comes in different forms.</a:t>
          </a:r>
          <a:endParaRPr lang="en-US" sz="1400" kern="1200" dirty="0">
            <a:solidFill>
              <a:srgbClr val="EEAC77"/>
            </a:solidFill>
          </a:endParaRPr>
        </a:p>
      </dsp:txBody>
      <dsp:txXfrm>
        <a:off x="1523971" y="3093067"/>
        <a:ext cx="5306955" cy="577482"/>
      </dsp:txXfrm>
    </dsp:sp>
    <dsp:sp modelId="{D7E3762E-D971-8D41-8525-2B427C7F2D5C}">
      <dsp:nvSpPr>
        <dsp:cNvPr id="0" name=""/>
        <dsp:cNvSpPr/>
      </dsp:nvSpPr>
      <dsp:spPr>
        <a:xfrm>
          <a:off x="1956395" y="3931474"/>
          <a:ext cx="6549673" cy="1005812"/>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Science is integrated into final policy </a:t>
          </a:r>
          <a:r>
            <a:rPr lang="en-US" sz="1400" b="1" kern="1200" dirty="0" smtClean="0">
              <a:solidFill>
                <a:schemeClr val="bg1"/>
              </a:solidFill>
            </a:rPr>
            <a:t>- </a:t>
          </a:r>
          <a:r>
            <a:rPr lang="en-US" sz="1400" kern="1200" dirty="0" smtClean="0">
              <a:solidFill>
                <a:srgbClr val="EEAC77"/>
              </a:solidFill>
            </a:rPr>
            <a:t>provides the basis for action.</a:t>
          </a:r>
          <a:r>
            <a:rPr lang="en-US" sz="1400" kern="1200" dirty="0" smtClean="0"/>
            <a:t> </a:t>
          </a:r>
          <a:endParaRPr lang="en-US" sz="1400" kern="1200" dirty="0"/>
        </a:p>
      </dsp:txBody>
      <dsp:txXfrm>
        <a:off x="1985854" y="3960933"/>
        <a:ext cx="5347878" cy="946894"/>
      </dsp:txXfrm>
    </dsp:sp>
    <dsp:sp modelId="{E9DBE666-FDB5-6F4D-8285-03040E4BC23F}">
      <dsp:nvSpPr>
        <dsp:cNvPr id="0" name=""/>
        <dsp:cNvSpPr/>
      </dsp:nvSpPr>
      <dsp:spPr>
        <a:xfrm>
          <a:off x="5895895" y="734801"/>
          <a:ext cx="653777" cy="65377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042995" y="734801"/>
        <a:ext cx="359577" cy="491967"/>
      </dsp:txXfrm>
    </dsp:sp>
    <dsp:sp modelId="{8463135E-392E-C747-B253-15F5FBEA797E}">
      <dsp:nvSpPr>
        <dsp:cNvPr id="0" name=""/>
        <dsp:cNvSpPr/>
      </dsp:nvSpPr>
      <dsp:spPr>
        <a:xfrm>
          <a:off x="6384994" y="1880310"/>
          <a:ext cx="653777" cy="65377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532094" y="1880310"/>
        <a:ext cx="359577" cy="491967"/>
      </dsp:txXfrm>
    </dsp:sp>
    <dsp:sp modelId="{FFA8819F-824E-904B-9FB7-8E8A3116CA65}">
      <dsp:nvSpPr>
        <dsp:cNvPr id="0" name=""/>
        <dsp:cNvSpPr/>
      </dsp:nvSpPr>
      <dsp:spPr>
        <a:xfrm>
          <a:off x="6874093" y="3009055"/>
          <a:ext cx="653777" cy="65377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021193" y="3009055"/>
        <a:ext cx="359577" cy="491967"/>
      </dsp:txXfrm>
    </dsp:sp>
    <dsp:sp modelId="{C7C265F7-EB6D-9A46-8C30-B46DB57430CF}">
      <dsp:nvSpPr>
        <dsp:cNvPr id="0" name=""/>
        <dsp:cNvSpPr/>
      </dsp:nvSpPr>
      <dsp:spPr>
        <a:xfrm>
          <a:off x="7363192" y="4165739"/>
          <a:ext cx="653777" cy="65377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510292" y="4165739"/>
        <a:ext cx="359577" cy="491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A7D48-CE72-D44E-9598-5C1323F77896}">
      <dsp:nvSpPr>
        <dsp:cNvPr id="0" name=""/>
        <dsp:cNvSpPr/>
      </dsp:nvSpPr>
      <dsp:spPr>
        <a:xfrm>
          <a:off x="-59127" y="178521"/>
          <a:ext cx="6549673" cy="1005812"/>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Science provides foundation for policy issue. Science and data are presented and/or published. </a:t>
          </a:r>
          <a:r>
            <a:rPr lang="en-US" sz="1400" b="1" kern="1200" dirty="0" smtClean="0">
              <a:solidFill>
                <a:schemeClr val="accent3">
                  <a:lumMod val="60000"/>
                  <a:lumOff val="40000"/>
                </a:schemeClr>
              </a:solidFill>
            </a:rPr>
            <a:t>Rivers Program at ANR develops the science of fluvial geomorphology.</a:t>
          </a:r>
          <a:endParaRPr lang="en-US" sz="1400" b="1" kern="1200" dirty="0">
            <a:solidFill>
              <a:schemeClr val="accent3">
                <a:lumMod val="60000"/>
                <a:lumOff val="40000"/>
              </a:schemeClr>
            </a:solidFill>
          </a:endParaRPr>
        </a:p>
      </dsp:txBody>
      <dsp:txXfrm>
        <a:off x="-29668" y="207980"/>
        <a:ext cx="5346643" cy="946894"/>
      </dsp:txXfrm>
    </dsp:sp>
    <dsp:sp modelId="{5D28BC67-8655-CC4E-982E-BA311DEC0487}">
      <dsp:nvSpPr>
        <dsp:cNvPr id="0" name=""/>
        <dsp:cNvSpPr/>
      </dsp:nvSpPr>
      <dsp:spPr>
        <a:xfrm>
          <a:off x="700276" y="1297838"/>
          <a:ext cx="6549673" cy="1005812"/>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Awareness building </a:t>
          </a:r>
          <a:r>
            <a:rPr lang="en-US" sz="1400" kern="1200" dirty="0" smtClean="0"/>
            <a:t>– </a:t>
          </a:r>
          <a:r>
            <a:rPr lang="en-US" sz="1400" b="1" kern="1200" dirty="0" smtClean="0">
              <a:solidFill>
                <a:srgbClr val="EEAC77"/>
              </a:solidFill>
            </a:rPr>
            <a:t>Rivers Program demonstrates to state, regional and local planners and policy makers that we need to recognize that river corridors will move, and we have to make decisions about where we develop and build infrastructure based on these realities.</a:t>
          </a:r>
          <a:endParaRPr lang="en-US" sz="1400" b="1" kern="1200" dirty="0">
            <a:solidFill>
              <a:srgbClr val="EEAC77"/>
            </a:solidFill>
          </a:endParaRPr>
        </a:p>
      </dsp:txBody>
      <dsp:txXfrm>
        <a:off x="729735" y="1327297"/>
        <a:ext cx="5347878" cy="946894"/>
      </dsp:txXfrm>
    </dsp:sp>
    <dsp:sp modelId="{CEF13B0D-470C-8242-A6F7-9E8B5873B797}">
      <dsp:nvSpPr>
        <dsp:cNvPr id="0" name=""/>
        <dsp:cNvSpPr/>
      </dsp:nvSpPr>
      <dsp:spPr>
        <a:xfrm>
          <a:off x="804975" y="2433384"/>
          <a:ext cx="6735028" cy="842096"/>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Advocacy </a:t>
          </a:r>
          <a:r>
            <a:rPr lang="en-US" sz="1400" kern="1200" dirty="0" smtClean="0"/>
            <a:t>– </a:t>
          </a:r>
          <a:r>
            <a:rPr lang="en-US" sz="1400" b="1" kern="1200" dirty="0" smtClean="0">
              <a:solidFill>
                <a:srgbClr val="EEAC77"/>
              </a:solidFill>
            </a:rPr>
            <a:t>The science of fluvial geomorphology is incorporated into the local and regional planning process with a number of towns adopting flood and erosion hazard regulations that account for the movement of rivers.</a:t>
          </a:r>
          <a:endParaRPr lang="en-US" sz="1400" kern="1200" dirty="0">
            <a:solidFill>
              <a:srgbClr val="EEAC77"/>
            </a:solidFill>
          </a:endParaRPr>
        </a:p>
      </dsp:txBody>
      <dsp:txXfrm>
        <a:off x="829639" y="2458048"/>
        <a:ext cx="5510480" cy="792768"/>
      </dsp:txXfrm>
    </dsp:sp>
    <dsp:sp modelId="{E2729D56-25C1-C74B-8E8D-449FA8B2AE87}">
      <dsp:nvSpPr>
        <dsp:cNvPr id="0" name=""/>
        <dsp:cNvSpPr/>
      </dsp:nvSpPr>
      <dsp:spPr>
        <a:xfrm>
          <a:off x="1007526" y="3408277"/>
          <a:ext cx="7220097" cy="932619"/>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Defining catalyst </a:t>
          </a:r>
          <a:r>
            <a:rPr lang="en-US" sz="1400" kern="1200" dirty="0" smtClean="0"/>
            <a:t>– </a:t>
          </a:r>
          <a:r>
            <a:rPr lang="en-US" sz="1400" b="1" kern="1200" dirty="0" smtClean="0">
              <a:solidFill>
                <a:srgbClr val="EEAC77"/>
              </a:solidFill>
            </a:rPr>
            <a:t>Hurricane Irene. Demonstrated impacts of development and infrastructure in erosion hazard areas where rivers move under extreme flood events.</a:t>
          </a:r>
          <a:endParaRPr lang="en-US" sz="1400" b="1" kern="1200" dirty="0">
            <a:solidFill>
              <a:srgbClr val="EEAC77"/>
            </a:solidFill>
          </a:endParaRPr>
        </a:p>
      </dsp:txBody>
      <dsp:txXfrm>
        <a:off x="1034841" y="3435592"/>
        <a:ext cx="5905605" cy="877989"/>
      </dsp:txXfrm>
    </dsp:sp>
    <dsp:sp modelId="{D7E3762E-D971-8D41-8525-2B427C7F2D5C}">
      <dsp:nvSpPr>
        <dsp:cNvPr id="0" name=""/>
        <dsp:cNvSpPr/>
      </dsp:nvSpPr>
      <dsp:spPr>
        <a:xfrm>
          <a:off x="1700418" y="4453943"/>
          <a:ext cx="6786181" cy="1025003"/>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Science is integrated into final policy - </a:t>
          </a:r>
          <a:r>
            <a:rPr lang="en-US" sz="1400" b="1" kern="1200" dirty="0" smtClean="0">
              <a:solidFill>
                <a:srgbClr val="EEAC77"/>
              </a:solidFill>
            </a:rPr>
            <a:t>New state regulations on river corridors and erosion hazard areas.</a:t>
          </a:r>
          <a:endParaRPr lang="en-US" sz="1400" b="1" kern="1200" dirty="0">
            <a:solidFill>
              <a:srgbClr val="EEAC77"/>
            </a:solidFill>
          </a:endParaRPr>
        </a:p>
      </dsp:txBody>
      <dsp:txXfrm>
        <a:off x="1730439" y="4483964"/>
        <a:ext cx="5541993" cy="964961"/>
      </dsp:txXfrm>
    </dsp:sp>
    <dsp:sp modelId="{E9DBE666-FDB5-6F4D-8285-03040E4BC23F}">
      <dsp:nvSpPr>
        <dsp:cNvPr id="0" name=""/>
        <dsp:cNvSpPr/>
      </dsp:nvSpPr>
      <dsp:spPr>
        <a:xfrm>
          <a:off x="5836767" y="730004"/>
          <a:ext cx="653777" cy="65377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983867" y="730004"/>
        <a:ext cx="359577" cy="491967"/>
      </dsp:txXfrm>
    </dsp:sp>
    <dsp:sp modelId="{8463135E-392E-C747-B253-15F5FBEA797E}">
      <dsp:nvSpPr>
        <dsp:cNvPr id="0" name=""/>
        <dsp:cNvSpPr/>
      </dsp:nvSpPr>
      <dsp:spPr>
        <a:xfrm>
          <a:off x="6325866" y="1875512"/>
          <a:ext cx="653777" cy="65377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472966" y="1875512"/>
        <a:ext cx="359577" cy="491967"/>
      </dsp:txXfrm>
    </dsp:sp>
    <dsp:sp modelId="{FFA8819F-824E-904B-9FB7-8E8A3116CA65}">
      <dsp:nvSpPr>
        <dsp:cNvPr id="0" name=""/>
        <dsp:cNvSpPr/>
      </dsp:nvSpPr>
      <dsp:spPr>
        <a:xfrm>
          <a:off x="6814965" y="3004257"/>
          <a:ext cx="653777" cy="65377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962065" y="3004257"/>
        <a:ext cx="359577" cy="491967"/>
      </dsp:txXfrm>
    </dsp:sp>
    <dsp:sp modelId="{C7C265F7-EB6D-9A46-8C30-B46DB57430CF}">
      <dsp:nvSpPr>
        <dsp:cNvPr id="0" name=""/>
        <dsp:cNvSpPr/>
      </dsp:nvSpPr>
      <dsp:spPr>
        <a:xfrm>
          <a:off x="7304064" y="4160941"/>
          <a:ext cx="653777" cy="65377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451164" y="4160941"/>
        <a:ext cx="359577" cy="491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D1D25-91AF-9241-ADF7-0F761C3E1B0E}">
      <dsp:nvSpPr>
        <dsp:cNvPr id="0" name=""/>
        <dsp:cNvSpPr/>
      </dsp:nvSpPr>
      <dsp:spPr>
        <a:xfrm>
          <a:off x="110858" y="0"/>
          <a:ext cx="7855973" cy="1806514"/>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Science provides foundation for policy issue. Science and data are presented and/or published. </a:t>
          </a:r>
          <a:r>
            <a:rPr lang="en-US" sz="1800" b="1" kern="1200" dirty="0" smtClean="0">
              <a:solidFill>
                <a:srgbClr val="EEAC77"/>
              </a:solidFill>
            </a:rPr>
            <a:t>Forest fragmentation research is published identifying ecological impacts. Mapping of intact forest blocks in conducted. Land use trend analysis in forest areas published</a:t>
          </a:r>
          <a:r>
            <a:rPr lang="en-US" sz="1600" b="1" kern="1200" dirty="0" smtClean="0">
              <a:solidFill>
                <a:srgbClr val="EEAC77"/>
              </a:solidFill>
            </a:rPr>
            <a:t>.</a:t>
          </a:r>
          <a:endParaRPr lang="en-US" sz="1600" b="1" kern="1200" dirty="0">
            <a:solidFill>
              <a:srgbClr val="EEAC77"/>
            </a:solidFill>
          </a:endParaRPr>
        </a:p>
      </dsp:txBody>
      <dsp:txXfrm>
        <a:off x="163769" y="52911"/>
        <a:ext cx="5195342" cy="1700692"/>
      </dsp:txXfrm>
    </dsp:sp>
    <dsp:sp modelId="{AC224D26-2628-D447-AF82-C0D8F3EF91CE}">
      <dsp:nvSpPr>
        <dsp:cNvPr id="0" name=""/>
        <dsp:cNvSpPr/>
      </dsp:nvSpPr>
      <dsp:spPr>
        <a:xfrm>
          <a:off x="0" y="2070520"/>
          <a:ext cx="8869190" cy="3422075"/>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100229" y="2170749"/>
        <a:ext cx="5180705" cy="3221617"/>
      </dsp:txXfrm>
    </dsp:sp>
    <dsp:sp modelId="{1E4F1FD3-B4E0-E746-8942-AB0F2DFA5592}">
      <dsp:nvSpPr>
        <dsp:cNvPr id="0" name=""/>
        <dsp:cNvSpPr/>
      </dsp:nvSpPr>
      <dsp:spPr>
        <a:xfrm>
          <a:off x="5902820" y="198480"/>
          <a:ext cx="1634444" cy="1634444"/>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70570" y="198480"/>
        <a:ext cx="898944" cy="1229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1A909-6AB4-1641-A021-A22E05D3A3F7}">
      <dsp:nvSpPr>
        <dsp:cNvPr id="0" name=""/>
        <dsp:cNvSpPr/>
      </dsp:nvSpPr>
      <dsp:spPr>
        <a:xfrm>
          <a:off x="0" y="0"/>
          <a:ext cx="7037981" cy="1362247"/>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Awareness building – </a:t>
          </a:r>
          <a:r>
            <a:rPr lang="en-US" sz="1800" b="1" kern="1200" dirty="0" smtClean="0">
              <a:solidFill>
                <a:srgbClr val="EEAC77"/>
              </a:solidFill>
            </a:rPr>
            <a:t>Forest Roundtable on Parcelization and Forest Fragmentation convenes for a decade to examine science and build awareness in Vermont. </a:t>
          </a:r>
          <a:endParaRPr lang="en-US" sz="1800" b="1" kern="1200" dirty="0">
            <a:solidFill>
              <a:srgbClr val="EEAC77"/>
            </a:solidFill>
          </a:endParaRPr>
        </a:p>
      </dsp:txBody>
      <dsp:txXfrm>
        <a:off x="39899" y="39899"/>
        <a:ext cx="4571680" cy="1282449"/>
      </dsp:txXfrm>
    </dsp:sp>
    <dsp:sp modelId="{1EF18036-D5D9-6E48-B533-644DEA954C4A}">
      <dsp:nvSpPr>
        <dsp:cNvPr id="0" name=""/>
        <dsp:cNvSpPr/>
      </dsp:nvSpPr>
      <dsp:spPr>
        <a:xfrm>
          <a:off x="1131090" y="1518191"/>
          <a:ext cx="6808495" cy="3784921"/>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1241947" y="1629048"/>
        <a:ext cx="3846158" cy="3563207"/>
      </dsp:txXfrm>
    </dsp:sp>
    <dsp:sp modelId="{23D5DAA6-3F17-134F-8B40-99C14D457063}">
      <dsp:nvSpPr>
        <dsp:cNvPr id="0" name=""/>
        <dsp:cNvSpPr/>
      </dsp:nvSpPr>
      <dsp:spPr>
        <a:xfrm>
          <a:off x="5608805" y="533019"/>
          <a:ext cx="1634444" cy="1634444"/>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76555" y="533019"/>
        <a:ext cx="898944" cy="1229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1A909-6AB4-1641-A021-A22E05D3A3F7}">
      <dsp:nvSpPr>
        <dsp:cNvPr id="0" name=""/>
        <dsp:cNvSpPr/>
      </dsp:nvSpPr>
      <dsp:spPr>
        <a:xfrm>
          <a:off x="0" y="0"/>
          <a:ext cx="6632658" cy="1034402"/>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Catalyst – </a:t>
          </a:r>
          <a:r>
            <a:rPr lang="en-US" sz="1800" b="1" kern="1200" dirty="0" smtClean="0">
              <a:solidFill>
                <a:srgbClr val="EEAC77"/>
              </a:solidFill>
            </a:rPr>
            <a:t>Legislature requests reports on forest fragmentation with policy recommendations. </a:t>
          </a:r>
          <a:endParaRPr lang="en-US" sz="1800" b="1" kern="1200" dirty="0">
            <a:solidFill>
              <a:schemeClr val="bg1"/>
            </a:solidFill>
          </a:endParaRPr>
        </a:p>
      </dsp:txBody>
      <dsp:txXfrm>
        <a:off x="30297" y="30297"/>
        <a:ext cx="4323002" cy="973808"/>
      </dsp:txXfrm>
    </dsp:sp>
    <dsp:sp modelId="{1EF18036-D5D9-6E48-B533-644DEA954C4A}">
      <dsp:nvSpPr>
        <dsp:cNvPr id="0" name=""/>
        <dsp:cNvSpPr/>
      </dsp:nvSpPr>
      <dsp:spPr>
        <a:xfrm>
          <a:off x="806383" y="1389654"/>
          <a:ext cx="7381991" cy="4129136"/>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927321" y="1510592"/>
        <a:ext cx="4168643" cy="3887260"/>
      </dsp:txXfrm>
    </dsp:sp>
    <dsp:sp modelId="{23D5DAA6-3F17-134F-8B40-99C14D457063}">
      <dsp:nvSpPr>
        <dsp:cNvPr id="0" name=""/>
        <dsp:cNvSpPr/>
      </dsp:nvSpPr>
      <dsp:spPr>
        <a:xfrm>
          <a:off x="5858901" y="630285"/>
          <a:ext cx="1634444" cy="1634444"/>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26651" y="630285"/>
        <a:ext cx="898944" cy="12299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EE9CD-2144-F641-A850-12FBF7C8DB6F}">
      <dsp:nvSpPr>
        <dsp:cNvPr id="0" name=""/>
        <dsp:cNvSpPr/>
      </dsp:nvSpPr>
      <dsp:spPr>
        <a:xfrm>
          <a:off x="-82983" y="170229"/>
          <a:ext cx="6967470" cy="1469565"/>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Advocacy – </a:t>
          </a:r>
          <a:r>
            <a:rPr lang="en-US" sz="1800" b="1" kern="1200" dirty="0" smtClean="0">
              <a:solidFill>
                <a:schemeClr val="accent3">
                  <a:lumMod val="60000"/>
                  <a:lumOff val="40000"/>
                </a:schemeClr>
              </a:solidFill>
            </a:rPr>
            <a:t>Presentations to the Legislature, testimony from scientists, lobbying, coalition building, grassroots support, etc.</a:t>
          </a:r>
          <a:r>
            <a:rPr lang="en-US" sz="1800" kern="1200" dirty="0" smtClean="0">
              <a:solidFill>
                <a:schemeClr val="accent3"/>
              </a:solidFill>
            </a:rPr>
            <a:t>.</a:t>
          </a:r>
          <a:endParaRPr lang="en-US" sz="1800" kern="1200" dirty="0">
            <a:solidFill>
              <a:schemeClr val="accent3"/>
            </a:solidFill>
          </a:endParaRPr>
        </a:p>
      </dsp:txBody>
      <dsp:txXfrm>
        <a:off x="-39941" y="213271"/>
        <a:ext cx="4469820" cy="1383481"/>
      </dsp:txXfrm>
    </dsp:sp>
    <dsp:sp modelId="{C51C3AD0-8142-C149-AAD6-5C4F894ACE57}">
      <dsp:nvSpPr>
        <dsp:cNvPr id="0" name=""/>
        <dsp:cNvSpPr/>
      </dsp:nvSpPr>
      <dsp:spPr>
        <a:xfrm>
          <a:off x="422468" y="2045235"/>
          <a:ext cx="7581957" cy="2917274"/>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507912" y="2130679"/>
        <a:ext cx="4323576" cy="2746386"/>
      </dsp:txXfrm>
    </dsp:sp>
    <dsp:sp modelId="{99A954CA-3071-594E-B8D9-8309D80152E5}">
      <dsp:nvSpPr>
        <dsp:cNvPr id="0" name=""/>
        <dsp:cNvSpPr/>
      </dsp:nvSpPr>
      <dsp:spPr>
        <a:xfrm>
          <a:off x="5134468" y="1301488"/>
          <a:ext cx="1597994" cy="1597994"/>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94017" y="1301488"/>
        <a:ext cx="878896" cy="12024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B219B-04DF-2C43-B027-FC059074ACC2}">
      <dsp:nvSpPr>
        <dsp:cNvPr id="0" name=""/>
        <dsp:cNvSpPr/>
      </dsp:nvSpPr>
      <dsp:spPr>
        <a:xfrm>
          <a:off x="180826" y="124626"/>
          <a:ext cx="6830981" cy="1501426"/>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Science is integrated into new policy – </a:t>
          </a:r>
          <a:r>
            <a:rPr lang="en-US" sz="1800" b="1" kern="1200" dirty="0" smtClean="0">
              <a:solidFill>
                <a:srgbClr val="EEAC77"/>
              </a:solidFill>
            </a:rPr>
            <a:t>New legislation to address forest fragmentation through municipal, regional planning and statewide land use development review. </a:t>
          </a:r>
          <a:endParaRPr lang="en-US" sz="1800" b="1" kern="1200" dirty="0">
            <a:solidFill>
              <a:srgbClr val="EEAC77"/>
            </a:solidFill>
          </a:endParaRPr>
        </a:p>
      </dsp:txBody>
      <dsp:txXfrm>
        <a:off x="224801" y="168601"/>
        <a:ext cx="4426720" cy="1413476"/>
      </dsp:txXfrm>
    </dsp:sp>
    <dsp:sp modelId="{91545229-02B2-C54B-8126-6DFBC1FC0FF8}">
      <dsp:nvSpPr>
        <dsp:cNvPr id="0" name=""/>
        <dsp:cNvSpPr/>
      </dsp:nvSpPr>
      <dsp:spPr>
        <a:xfrm>
          <a:off x="0" y="1741890"/>
          <a:ext cx="8245706" cy="357091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b="1" kern="1200" dirty="0" smtClean="0"/>
        </a:p>
      </dsp:txBody>
      <dsp:txXfrm>
        <a:off x="104588" y="1846478"/>
        <a:ext cx="4717386" cy="3361734"/>
      </dsp:txXfrm>
    </dsp:sp>
    <dsp:sp modelId="{4F48B028-370D-7C40-A4C2-C6AB38869A42}">
      <dsp:nvSpPr>
        <dsp:cNvPr id="0" name=""/>
        <dsp:cNvSpPr/>
      </dsp:nvSpPr>
      <dsp:spPr>
        <a:xfrm>
          <a:off x="5708432" y="1255958"/>
          <a:ext cx="1634444" cy="140009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76182" y="1255958"/>
        <a:ext cx="898944" cy="10535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211D1-3994-BD4A-9769-16DCB475837C}" type="datetimeFigureOut">
              <a:rPr lang="en-US" smtClean="0"/>
              <a:t>12/13/17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2D2FE-E45D-C84C-8A30-1781F191EC95}" type="slidenum">
              <a:rPr lang="en-US" smtClean="0"/>
              <a:t>‹#›</a:t>
            </a:fld>
            <a:endParaRPr lang="en-US"/>
          </a:p>
        </p:txBody>
      </p:sp>
    </p:spTree>
    <p:extLst>
      <p:ext uri="{BB962C8B-B14F-4D97-AF65-F5344CB8AC3E}">
        <p14:creationId xmlns:p14="http://schemas.microsoft.com/office/powerpoint/2010/main" val="1981262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2</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a:t>
            </a:r>
            <a:r>
              <a:rPr lang="en-US" baseline="0" dirty="0" smtClean="0"/>
              <a:t> guide 248 process and municipal guidance for bylaws. Statutory goals for municipal and regional planning. This above and beyond FEMA requirements. </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3</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4</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Coalition is</a:t>
            </a:r>
            <a:r>
              <a:rPr lang="en-US" baseline="0" dirty="0" smtClean="0"/>
              <a:t> formed. Communication is enhanced through a report.</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5</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a:t>
            </a:r>
            <a:r>
              <a:rPr lang="en-US" baseline="0" dirty="0" smtClean="0"/>
              <a:t>n is enhanced through formal process bringing credibility to issue. </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6</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7</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8</a:t>
            </a:fld>
            <a:endParaRPr lang="en-US"/>
          </a:p>
        </p:txBody>
      </p:sp>
    </p:spTree>
    <p:extLst>
      <p:ext uri="{BB962C8B-B14F-4D97-AF65-F5344CB8AC3E}">
        <p14:creationId xmlns:p14="http://schemas.microsoft.com/office/powerpoint/2010/main" val="15127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C838782-1476-AC4F-AEC2-F8D25CE29431}"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38782-1476-AC4F-AEC2-F8D25CE29431}"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9B332-0B47-6F40-A6C5-0E17E56A7145}"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C838782-1476-AC4F-AEC2-F8D25CE29431}"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C838782-1476-AC4F-AEC2-F8D25CE29431}"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C838782-1476-AC4F-AEC2-F8D25CE29431}"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C838782-1476-AC4F-AEC2-F8D25CE29431}"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9B332-0B47-6F40-A6C5-0E17E56A7145}"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838782-1476-AC4F-AEC2-F8D25CE29431}"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C838782-1476-AC4F-AEC2-F8D25CE29431}"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C838782-1476-AC4F-AEC2-F8D25CE29431}" type="datetimeFigureOut">
              <a:rPr lang="en-US" smtClean="0"/>
              <a:t>12/13/17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C838782-1476-AC4F-AEC2-F8D25CE29431}" type="datetimeFigureOut">
              <a:rPr lang="en-US" smtClean="0"/>
              <a:t>12/13/17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38782-1476-AC4F-AEC2-F8D25CE29431}" type="datetimeFigureOut">
              <a:rPr lang="en-US" smtClean="0"/>
              <a:t>12/13/17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38782-1476-AC4F-AEC2-F8D25CE29431}"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9B332-0B47-6F40-A6C5-0E17E56A71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C838782-1476-AC4F-AEC2-F8D25CE29431}" type="datetimeFigureOut">
              <a:rPr lang="en-US" smtClean="0"/>
              <a:t>12/13/17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DB9B332-0B47-6F40-A6C5-0E17E56A71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tiff"/><Relationship Id="rId9" Type="http://schemas.openxmlformats.org/officeDocument/2006/relationships/image" Target="../media/image3.tiff"/><Relationship Id="rId10"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8.tiff"/><Relationship Id="rId9"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7364" y="1283215"/>
            <a:ext cx="6498159" cy="1898636"/>
          </a:xfrm>
        </p:spPr>
        <p:style>
          <a:lnRef idx="3">
            <a:schemeClr val="lt1"/>
          </a:lnRef>
          <a:fillRef idx="1">
            <a:schemeClr val="accent1"/>
          </a:fillRef>
          <a:effectRef idx="1">
            <a:schemeClr val="accent1"/>
          </a:effectRef>
          <a:fontRef idx="minor">
            <a:schemeClr val="lt1"/>
          </a:fontRef>
        </p:style>
        <p:txBody>
          <a:bodyPr/>
          <a:lstStyle/>
          <a:p>
            <a:r>
              <a:rPr lang="en-US" dirty="0"/>
              <a:t/>
            </a:r>
            <a:br>
              <a:rPr lang="en-US" dirty="0"/>
            </a:br>
            <a:r>
              <a:rPr lang="en-US" sz="3600" b="1" dirty="0" smtClean="0">
                <a:solidFill>
                  <a:schemeClr val="bg1"/>
                </a:solidFill>
                <a:cs typeface="Iowan Old Style Roman"/>
              </a:rPr>
              <a:t>Reaching Decision Makers: Using Science to Inform Policy:</a:t>
            </a:r>
            <a:endParaRPr lang="en-US" sz="3600" b="1" dirty="0">
              <a:solidFill>
                <a:schemeClr val="bg1"/>
              </a:solidFill>
              <a:cs typeface="Iowan Old Style Roman"/>
            </a:endParaRPr>
          </a:p>
        </p:txBody>
      </p:sp>
      <p:sp>
        <p:nvSpPr>
          <p:cNvPr id="3" name="Subtitle 2"/>
          <p:cNvSpPr>
            <a:spLocks noGrp="1"/>
          </p:cNvSpPr>
          <p:nvPr>
            <p:ph type="subTitle" idx="1"/>
          </p:nvPr>
        </p:nvSpPr>
        <p:spPr>
          <a:xfrm>
            <a:off x="1297364" y="3586516"/>
            <a:ext cx="6498159" cy="916641"/>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smtClean="0">
                <a:solidFill>
                  <a:schemeClr val="accent1">
                    <a:lumMod val="75000"/>
                  </a:schemeClr>
                </a:solidFill>
                <a:latin typeface="+mj-lt"/>
                <a:cs typeface="Iowan Old Style Roman"/>
              </a:rPr>
              <a:t>Jamey Fidel</a:t>
            </a:r>
          </a:p>
          <a:p>
            <a:r>
              <a:rPr lang="en-US" dirty="0" smtClean="0">
                <a:solidFill>
                  <a:schemeClr val="accent1">
                    <a:lumMod val="75000"/>
                  </a:schemeClr>
                </a:solidFill>
                <a:latin typeface="+mj-lt"/>
                <a:cs typeface="Iowan Old Style Roman"/>
              </a:rPr>
              <a:t>General Counsel, Forest and Wildlife Program Director</a:t>
            </a:r>
          </a:p>
          <a:p>
            <a:r>
              <a:rPr lang="en-US" dirty="0" smtClean="0">
                <a:solidFill>
                  <a:schemeClr val="accent1">
                    <a:lumMod val="75000"/>
                  </a:schemeClr>
                </a:solidFill>
                <a:latin typeface="+mj-lt"/>
                <a:cs typeface="Iowan Old Style Roman"/>
              </a:rPr>
              <a:t>Vermont Natural Resources Council</a:t>
            </a:r>
            <a:endParaRPr lang="en-US" dirty="0">
              <a:solidFill>
                <a:schemeClr val="accent1">
                  <a:lumMod val="75000"/>
                </a:schemeClr>
              </a:solidFill>
              <a:latin typeface="+mj-lt"/>
              <a:cs typeface="Iowan Old Style Roman"/>
            </a:endParaRPr>
          </a:p>
        </p:txBody>
      </p:sp>
    </p:spTree>
    <p:extLst>
      <p:ext uri="{BB962C8B-B14F-4D97-AF65-F5344CB8AC3E}">
        <p14:creationId xmlns:p14="http://schemas.microsoft.com/office/powerpoint/2010/main" val="5200047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Using Science to Inform Policy</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3936557"/>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5712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#1-Flood/Erosion Regulations </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6935480"/>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66365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0223"/>
            <a:ext cx="8039898" cy="77788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#2-Forest Fragmentation Policy</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2657775"/>
              </p:ext>
            </p:extLst>
          </p:nvPr>
        </p:nvGraphicFramePr>
        <p:xfrm>
          <a:off x="152056" y="1250257"/>
          <a:ext cx="8869195"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15216" y="3993680"/>
            <a:ext cx="1126020" cy="369332"/>
          </a:xfrm>
          <a:prstGeom prst="rect">
            <a:avLst/>
          </a:prstGeom>
          <a:noFill/>
        </p:spPr>
        <p:txBody>
          <a:bodyPr wrap="square" rtlCol="0">
            <a:spAutoFit/>
          </a:bodyPr>
          <a:lstStyle/>
          <a:p>
            <a:endParaRPr lang="en-US" dirty="0"/>
          </a:p>
        </p:txBody>
      </p:sp>
      <p:pic>
        <p:nvPicPr>
          <p:cNvPr id="5" name="Content Placeholder 3" descr="Untitled 2.tiff"/>
          <p:cNvPicPr>
            <a:picLocks noChangeAspect="1"/>
          </p:cNvPicPr>
          <p:nvPr/>
        </p:nvPicPr>
        <p:blipFill>
          <a:blip r:embed="rId8">
            <a:extLst>
              <a:ext uri="{28A0092B-C50C-407E-A947-70E740481C1C}">
                <a14:useLocalDpi xmlns:a14="http://schemas.microsoft.com/office/drawing/2010/main" val="0"/>
              </a:ext>
            </a:extLst>
          </a:blip>
          <a:srcRect l="3459" r="3459"/>
          <a:stretch>
            <a:fillRect/>
          </a:stretch>
        </p:blipFill>
        <p:spPr>
          <a:xfrm>
            <a:off x="4318900" y="3530278"/>
            <a:ext cx="2092545" cy="2860569"/>
          </a:xfrm>
          <a:prstGeom prst="rect">
            <a:avLst/>
          </a:prstGeom>
        </p:spPr>
        <p:style>
          <a:lnRef idx="2">
            <a:schemeClr val="dk1"/>
          </a:lnRef>
          <a:fillRef idx="1">
            <a:schemeClr val="lt1"/>
          </a:fillRef>
          <a:effectRef idx="0">
            <a:schemeClr val="dk1"/>
          </a:effectRef>
          <a:fontRef idx="minor">
            <a:schemeClr val="dk1"/>
          </a:fontRef>
        </p:style>
      </p:pic>
      <p:sp>
        <p:nvSpPr>
          <p:cNvPr id="6" name="TextBox 5"/>
          <p:cNvSpPr txBox="1"/>
          <p:nvPr/>
        </p:nvSpPr>
        <p:spPr>
          <a:xfrm>
            <a:off x="3901789" y="4363012"/>
            <a:ext cx="733222" cy="369332"/>
          </a:xfrm>
          <a:prstGeom prst="rect">
            <a:avLst/>
          </a:prstGeom>
          <a:noFill/>
        </p:spPr>
        <p:txBody>
          <a:bodyPr wrap="square" rtlCol="0">
            <a:spAutoFit/>
          </a:bodyPr>
          <a:lstStyle/>
          <a:p>
            <a:endParaRPr lang="en-US" dirty="0"/>
          </a:p>
        </p:txBody>
      </p:sp>
      <p:pic>
        <p:nvPicPr>
          <p:cNvPr id="9" name="Picture 8" descr="BioFrag.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063" y="3530278"/>
            <a:ext cx="3811837" cy="2868179"/>
          </a:xfrm>
          <a:prstGeom prst="rect">
            <a:avLst/>
          </a:prstGeom>
        </p:spPr>
        <p:style>
          <a:lnRef idx="2">
            <a:schemeClr val="dk1"/>
          </a:lnRef>
          <a:fillRef idx="1">
            <a:schemeClr val="lt1"/>
          </a:fillRef>
          <a:effectRef idx="0">
            <a:schemeClr val="dk1"/>
          </a:effectRef>
          <a:fontRef idx="minor">
            <a:schemeClr val="dk1"/>
          </a:fontRef>
        </p:style>
      </p:pic>
      <p:pic>
        <p:nvPicPr>
          <p:cNvPr id="10" name="Picture 9" descr="Full-Subdivision-Report-with-Appendices-optimized.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3233" y="3528743"/>
            <a:ext cx="2211626" cy="286210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007704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62536"/>
            <a:ext cx="8039898"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#2-Forest Fragmentation Policy</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8121124"/>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2" descr="Untitled.tiff"/>
          <p:cNvPicPr>
            <a:picLocks noChangeAspect="1"/>
          </p:cNvPicPr>
          <p:nvPr/>
        </p:nvPicPr>
        <p:blipFill>
          <a:blip r:embed="rId8">
            <a:extLst>
              <a:ext uri="{28A0092B-C50C-407E-A947-70E740481C1C}">
                <a14:useLocalDpi xmlns:a14="http://schemas.microsoft.com/office/drawing/2010/main" val="0"/>
              </a:ext>
            </a:extLst>
          </a:blip>
          <a:srcRect l="2977" r="2977"/>
          <a:stretch>
            <a:fillRect/>
          </a:stretch>
        </p:blipFill>
        <p:spPr>
          <a:xfrm>
            <a:off x="2723396" y="2862834"/>
            <a:ext cx="2644837" cy="355179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268775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8039898"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#2-Forest Fragmentation Policy</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8909022"/>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683936" y="2865511"/>
            <a:ext cx="2932888" cy="3561577"/>
            <a:chOff x="4064363" y="984257"/>
            <a:chExt cx="1615000" cy="1676353"/>
          </a:xfrm>
          <a:scene3d>
            <a:camera prst="orthographicFront">
              <a:rot lat="0" lon="0" rev="0"/>
            </a:camera>
            <a:lightRig rig="contrasting" dir="t">
              <a:rot lat="0" lon="0" rev="1200000"/>
            </a:lightRig>
          </a:scene3d>
        </p:grpSpPr>
        <p:sp>
          <p:nvSpPr>
            <p:cNvPr id="7" name="Rounded Rectangle 6"/>
            <p:cNvSpPr/>
            <p:nvPr/>
          </p:nvSpPr>
          <p:spPr>
            <a:xfrm>
              <a:off x="4064363" y="984257"/>
              <a:ext cx="1615000" cy="1676353"/>
            </a:xfrm>
            <a:prstGeom prst="roundRect">
              <a:avLst>
                <a:gd name="adj" fmla="val 10000"/>
              </a:avLst>
            </a:prstGeom>
            <a:blipFill rotWithShape="0">
              <a:blip r:embed="rId8"/>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4100362" y="1020256"/>
              <a:ext cx="1157111" cy="16043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p:txBody>
        </p:sp>
      </p:grpSp>
    </p:spTree>
    <p:extLst>
      <p:ext uri="{BB962C8B-B14F-4D97-AF65-F5344CB8AC3E}">
        <p14:creationId xmlns:p14="http://schemas.microsoft.com/office/powerpoint/2010/main" val="37402729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8039898"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#2-Forest Fragmentation Policy</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6280307"/>
              </p:ext>
            </p:extLst>
          </p:nvPr>
        </p:nvGraphicFramePr>
        <p:xfrm>
          <a:off x="759409" y="1361779"/>
          <a:ext cx="8147487" cy="5463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MG_0149.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3576" y="3684866"/>
            <a:ext cx="3164657" cy="237349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138722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8039898"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#2-Forest Fragmentation Policy</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1934113"/>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42547" y="4569818"/>
            <a:ext cx="1597377" cy="369332"/>
          </a:xfrm>
          <a:prstGeom prst="rect">
            <a:avLst/>
          </a:prstGeom>
          <a:noFill/>
        </p:spPr>
        <p:txBody>
          <a:bodyPr wrap="square" rtlCol="0">
            <a:spAutoFit/>
          </a:bodyPr>
          <a:lstStyle/>
          <a:p>
            <a:endParaRPr lang="en-US" dirty="0"/>
          </a:p>
        </p:txBody>
      </p:sp>
      <p:pic>
        <p:nvPicPr>
          <p:cNvPr id="5" name="Content Placeholder 6" descr="171 1.tiff"/>
          <p:cNvPicPr>
            <a:picLocks noChangeAspect="1"/>
          </p:cNvPicPr>
          <p:nvPr/>
        </p:nvPicPr>
        <p:blipFill>
          <a:blip r:embed="rId8">
            <a:extLst>
              <a:ext uri="{28A0092B-C50C-407E-A947-70E740481C1C}">
                <a14:useLocalDpi xmlns:a14="http://schemas.microsoft.com/office/drawing/2010/main" val="0"/>
              </a:ext>
            </a:extLst>
          </a:blip>
          <a:srcRect l="-13317" r="-13317"/>
          <a:stretch>
            <a:fillRect/>
          </a:stretch>
        </p:blipFill>
        <p:spPr>
          <a:xfrm>
            <a:off x="927709" y="3797270"/>
            <a:ext cx="2740918" cy="2663983"/>
          </a:xfrm>
          <a:prstGeom prst="rect">
            <a:avLst/>
          </a:prstGeom>
        </p:spPr>
        <p:style>
          <a:lnRef idx="2">
            <a:schemeClr val="dk1"/>
          </a:lnRef>
          <a:fillRef idx="1">
            <a:schemeClr val="lt1"/>
          </a:fillRef>
          <a:effectRef idx="0">
            <a:schemeClr val="dk1"/>
          </a:effectRef>
          <a:fontRef idx="minor">
            <a:schemeClr val="dk1"/>
          </a:fontRef>
        </p:style>
      </p:pic>
      <p:sp>
        <p:nvSpPr>
          <p:cNvPr id="6" name="TextBox 5"/>
          <p:cNvSpPr txBox="1"/>
          <p:nvPr/>
        </p:nvSpPr>
        <p:spPr>
          <a:xfrm>
            <a:off x="4229120" y="4569818"/>
            <a:ext cx="1492631" cy="369332"/>
          </a:xfrm>
          <a:prstGeom prst="rect">
            <a:avLst/>
          </a:prstGeom>
          <a:noFill/>
        </p:spPr>
        <p:txBody>
          <a:bodyPr wrap="square" rtlCol="0">
            <a:spAutoFit/>
          </a:bodyPr>
          <a:lstStyle/>
          <a:p>
            <a:endParaRPr lang="en-US" dirty="0"/>
          </a:p>
        </p:txBody>
      </p:sp>
      <p:sp>
        <p:nvSpPr>
          <p:cNvPr id="7" name="TextBox 6"/>
          <p:cNvSpPr txBox="1"/>
          <p:nvPr/>
        </p:nvSpPr>
        <p:spPr>
          <a:xfrm>
            <a:off x="3836323" y="4334125"/>
            <a:ext cx="1400978" cy="369332"/>
          </a:xfrm>
          <a:prstGeom prst="rect">
            <a:avLst/>
          </a:prstGeom>
          <a:noFill/>
        </p:spPr>
        <p:txBody>
          <a:bodyPr wrap="square" rtlCol="0">
            <a:spAutoFit/>
          </a:bodyPr>
          <a:lstStyle/>
          <a:p>
            <a:endParaRPr lang="en-US" dirty="0"/>
          </a:p>
        </p:txBody>
      </p:sp>
      <p:pic>
        <p:nvPicPr>
          <p:cNvPr id="8" name="Content Placeholder 8" descr="233.tiff"/>
          <p:cNvPicPr>
            <a:picLocks noChangeAspect="1"/>
          </p:cNvPicPr>
          <p:nvPr/>
        </p:nvPicPr>
        <p:blipFill>
          <a:blip r:embed="rId9">
            <a:extLst>
              <a:ext uri="{28A0092B-C50C-407E-A947-70E740481C1C}">
                <a14:useLocalDpi xmlns:a14="http://schemas.microsoft.com/office/drawing/2010/main" val="0"/>
              </a:ext>
            </a:extLst>
          </a:blip>
          <a:srcRect l="-17609" r="-17609"/>
          <a:stretch>
            <a:fillRect/>
          </a:stretch>
        </p:blipFill>
        <p:spPr>
          <a:xfrm>
            <a:off x="3836323" y="3797270"/>
            <a:ext cx="2690308" cy="2663983"/>
          </a:xfrm>
          <a:prstGeom prst="rect">
            <a:avLst/>
          </a:prstGeom>
        </p:spPr>
        <p:style>
          <a:lnRef idx="2">
            <a:schemeClr val="dk1"/>
          </a:lnRef>
          <a:fillRef idx="1">
            <a:schemeClr val="lt1"/>
          </a:fillRef>
          <a:effectRef idx="0">
            <a:schemeClr val="dk1"/>
          </a:effectRef>
          <a:fontRef idx="minor">
            <a:schemeClr val="dk1"/>
          </a:fontRef>
        </p:style>
      </p:pic>
      <p:sp>
        <p:nvSpPr>
          <p:cNvPr id="10" name="TextBox 9"/>
          <p:cNvSpPr txBox="1"/>
          <p:nvPr/>
        </p:nvSpPr>
        <p:spPr>
          <a:xfrm>
            <a:off x="1374791" y="3336279"/>
            <a:ext cx="1836560" cy="369332"/>
          </a:xfrm>
          <a:prstGeom prst="rect">
            <a:avLst/>
          </a:prstGeom>
          <a:noFill/>
        </p:spPr>
        <p:txBody>
          <a:bodyPr wrap="none" rtlCol="0">
            <a:spAutoFit/>
          </a:bodyPr>
          <a:lstStyle/>
          <a:p>
            <a:r>
              <a:rPr lang="en-US" dirty="0" smtClean="0">
                <a:solidFill>
                  <a:srgbClr val="FFFFFF"/>
                </a:solidFill>
              </a:rPr>
              <a:t>Act 171 - 2016</a:t>
            </a:r>
            <a:endParaRPr lang="en-US" dirty="0">
              <a:solidFill>
                <a:srgbClr val="FFFFFF"/>
              </a:solidFill>
            </a:endParaRPr>
          </a:p>
        </p:txBody>
      </p:sp>
      <p:sp>
        <p:nvSpPr>
          <p:cNvPr id="12" name="TextBox 11"/>
          <p:cNvSpPr txBox="1"/>
          <p:nvPr/>
        </p:nvSpPr>
        <p:spPr>
          <a:xfrm>
            <a:off x="4229120" y="3336279"/>
            <a:ext cx="1836560" cy="369332"/>
          </a:xfrm>
          <a:prstGeom prst="rect">
            <a:avLst/>
          </a:prstGeom>
          <a:noFill/>
        </p:spPr>
        <p:txBody>
          <a:bodyPr wrap="none" rtlCol="0">
            <a:spAutoFit/>
          </a:bodyPr>
          <a:lstStyle/>
          <a:p>
            <a:r>
              <a:rPr lang="en-US" dirty="0" smtClean="0">
                <a:solidFill>
                  <a:srgbClr val="FFFFFF"/>
                </a:solidFill>
              </a:rPr>
              <a:t>Act 233 - 2017</a:t>
            </a:r>
            <a:endParaRPr lang="en-US" dirty="0">
              <a:solidFill>
                <a:srgbClr val="FFFFFF"/>
              </a:solidFill>
            </a:endParaRPr>
          </a:p>
        </p:txBody>
      </p:sp>
    </p:spTree>
    <p:extLst>
      <p:ext uri="{BB962C8B-B14F-4D97-AF65-F5344CB8AC3E}">
        <p14:creationId xmlns:p14="http://schemas.microsoft.com/office/powerpoint/2010/main" val="32949928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9727"/>
            <a:ext cx="8042276" cy="750548"/>
          </a:xfrm>
        </p:spPr>
        <p:style>
          <a:lnRef idx="1">
            <a:schemeClr val="accent1"/>
          </a:lnRef>
          <a:fillRef idx="2">
            <a:schemeClr val="accent1"/>
          </a:fillRef>
          <a:effectRef idx="1">
            <a:schemeClr val="accent1"/>
          </a:effectRef>
          <a:fontRef idx="minor">
            <a:schemeClr val="dk1"/>
          </a:fontRef>
        </p:style>
        <p:txBody>
          <a:bodyPr/>
          <a:lstStyle/>
          <a:p>
            <a:r>
              <a:rPr lang="en-US" sz="3600" dirty="0" smtClean="0">
                <a:solidFill>
                  <a:schemeClr val="bg1"/>
                </a:solidFill>
              </a:rPr>
              <a:t>Reflections on Science &gt; Policy</a:t>
            </a:r>
            <a:endParaRPr lang="en-US" sz="3600" dirty="0">
              <a:solidFill>
                <a:schemeClr val="bg1"/>
              </a:solidFill>
            </a:endParaRPr>
          </a:p>
        </p:txBody>
      </p:sp>
      <p:sp>
        <p:nvSpPr>
          <p:cNvPr id="3" name="Content Placeholder 2"/>
          <p:cNvSpPr>
            <a:spLocks noGrp="1"/>
          </p:cNvSpPr>
          <p:nvPr>
            <p:ph idx="1"/>
          </p:nvPr>
        </p:nvSpPr>
        <p:spPr>
          <a:xfrm>
            <a:off x="549275" y="1482354"/>
            <a:ext cx="8042276" cy="5025381"/>
          </a:xfrm>
        </p:spPr>
        <p:txBody>
          <a:bodyPr>
            <a:normAutofit fontScale="85000" lnSpcReduction="10000"/>
          </a:bodyPr>
          <a:lstStyle/>
          <a:p>
            <a:r>
              <a:rPr lang="en-US" b="1" dirty="0" smtClean="0">
                <a:solidFill>
                  <a:srgbClr val="EEAC77"/>
                </a:solidFill>
              </a:rPr>
              <a:t>Science provides a foundation for policy. </a:t>
            </a:r>
          </a:p>
          <a:p>
            <a:r>
              <a:rPr lang="en-US" b="1" dirty="0" smtClean="0">
                <a:solidFill>
                  <a:srgbClr val="EEAC77"/>
                </a:solidFill>
              </a:rPr>
              <a:t>Scientists can partake in awareness building, technical expertise, and communication that relates to advocacy.</a:t>
            </a:r>
          </a:p>
          <a:p>
            <a:r>
              <a:rPr lang="en-US" b="1" dirty="0" smtClean="0">
                <a:solidFill>
                  <a:srgbClr val="EEAC77"/>
                </a:solidFill>
              </a:rPr>
              <a:t>Testimony from scientists can help to build credibility of policy action.</a:t>
            </a:r>
          </a:p>
          <a:p>
            <a:r>
              <a:rPr lang="en-US" b="1" dirty="0" smtClean="0">
                <a:solidFill>
                  <a:srgbClr val="EEAC77"/>
                </a:solidFill>
              </a:rPr>
              <a:t>In the case of legislative policy, science and advocacy are both essential, along with grassroots support.</a:t>
            </a:r>
          </a:p>
          <a:p>
            <a:r>
              <a:rPr lang="en-US" b="1" dirty="0" smtClean="0">
                <a:solidFill>
                  <a:srgbClr val="EEAC77"/>
                </a:solidFill>
              </a:rPr>
              <a:t>Science can both speed up and slow down policy making.</a:t>
            </a:r>
          </a:p>
          <a:p>
            <a:r>
              <a:rPr lang="en-US" b="1" dirty="0" smtClean="0">
                <a:solidFill>
                  <a:srgbClr val="EEAC77"/>
                </a:solidFill>
              </a:rPr>
              <a:t>Identifying catalysts for action – Irene, legislative or agency interest, health threat (PFOA contamination), etc. </a:t>
            </a:r>
          </a:p>
          <a:p>
            <a:r>
              <a:rPr lang="en-US" b="1" dirty="0" smtClean="0">
                <a:solidFill>
                  <a:srgbClr val="EEAC77"/>
                </a:solidFill>
              </a:rPr>
              <a:t>Find</a:t>
            </a:r>
            <a:r>
              <a:rPr lang="en-US" b="1" dirty="0">
                <a:solidFill>
                  <a:srgbClr val="EEAC77"/>
                </a:solidFill>
              </a:rPr>
              <a:t> </a:t>
            </a:r>
            <a:r>
              <a:rPr lang="en-US" b="1" dirty="0" smtClean="0">
                <a:solidFill>
                  <a:srgbClr val="EEAC77"/>
                </a:solidFill>
              </a:rPr>
              <a:t>or create venues to share information and develop effective communication to shape policy.</a:t>
            </a:r>
          </a:p>
          <a:p>
            <a:endParaRPr lang="en-US" dirty="0" smtClean="0">
              <a:solidFill>
                <a:srgbClr val="EEAC77"/>
              </a:solidFill>
            </a:endParaRPr>
          </a:p>
          <a:p>
            <a:endParaRPr lang="en-US" dirty="0" smtClean="0">
              <a:solidFill>
                <a:srgbClr val="EEAC77"/>
              </a:solidFill>
            </a:endParaRPr>
          </a:p>
          <a:p>
            <a:endParaRPr lang="en-US" dirty="0" smtClean="0"/>
          </a:p>
          <a:p>
            <a:endParaRPr lang="en-US" dirty="0"/>
          </a:p>
        </p:txBody>
      </p:sp>
    </p:spTree>
    <p:extLst>
      <p:ext uri="{BB962C8B-B14F-4D97-AF65-F5344CB8AC3E}">
        <p14:creationId xmlns:p14="http://schemas.microsoft.com/office/powerpoint/2010/main" val="3298290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1503</TotalTime>
  <Words>578</Words>
  <Application>Microsoft Macintosh PowerPoint</Application>
  <PresentationFormat>On-screen Show (4:3)</PresentationFormat>
  <Paragraphs>48</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Breeze</vt:lpstr>
      <vt:lpstr> Reaching Decision Makers: Using Science to Inform Policy:</vt:lpstr>
      <vt:lpstr>Using Science to Inform Policy</vt:lpstr>
      <vt:lpstr>Example #1-Flood/Erosion Regulations </vt:lpstr>
      <vt:lpstr>Example #2-Forest Fragmentation Policy</vt:lpstr>
      <vt:lpstr>Example #2-Forest Fragmentation Policy</vt:lpstr>
      <vt:lpstr>Example #2-Forest Fragmentation Policy</vt:lpstr>
      <vt:lpstr>Example #2-Forest Fragmentation Policy</vt:lpstr>
      <vt:lpstr>Example #2-Forest Fragmentation Policy</vt:lpstr>
      <vt:lpstr>Reflections on Science &gt; Policy</vt:lpstr>
    </vt:vector>
  </TitlesOfParts>
  <Company>VNRC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Reaching Decision Makers: Using Science to Inform Policy:</dc:title>
  <dc:creator>Jamey Fidel</dc:creator>
  <cp:lastModifiedBy>Jamey Fidel</cp:lastModifiedBy>
  <cp:revision>24</cp:revision>
  <dcterms:created xsi:type="dcterms:W3CDTF">2017-12-13T16:53:58Z</dcterms:created>
  <dcterms:modified xsi:type="dcterms:W3CDTF">2017-12-14T17:57:57Z</dcterms:modified>
</cp:coreProperties>
</file>